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11" r:id="rId35"/>
    <p:sldId id="312"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3" r:id="rId5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69" d="100"/>
          <a:sy n="69" d="100"/>
        </p:scale>
        <p:origin x="4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otropia@millsshirley.com" TargetMode="External"/><Relationship Id="rId2" Type="http://schemas.openxmlformats.org/officeDocument/2006/relationships/hyperlink" Target="http://www.cotropiaworkshop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cotropiaworkshops.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5FB5-A512-4A4C-A645-46B1E7D80859}"/>
              </a:ext>
            </a:extLst>
          </p:cNvPr>
          <p:cNvSpPr>
            <a:spLocks noGrp="1"/>
          </p:cNvSpPr>
          <p:nvPr>
            <p:ph type="ctrTitle"/>
          </p:nvPr>
        </p:nvSpPr>
        <p:spPr/>
        <p:txBody>
          <a:bodyPr>
            <a:normAutofit/>
          </a:bodyPr>
          <a:lstStyle/>
          <a:p>
            <a:pPr algn="ctr"/>
            <a:r>
              <a:rPr lang="en-US" sz="4000" dirty="0"/>
              <a:t>Workplace investigations of government employees and officials and employee mediations</a:t>
            </a:r>
          </a:p>
        </p:txBody>
      </p:sp>
      <p:sp>
        <p:nvSpPr>
          <p:cNvPr id="3" name="Subtitle 2">
            <a:extLst>
              <a:ext uri="{FF2B5EF4-FFF2-40B4-BE49-F238E27FC236}">
                <a16:creationId xmlns:a16="http://schemas.microsoft.com/office/drawing/2014/main" id="{3A55EB81-E286-4EB2-9537-A00BE6A84E40}"/>
              </a:ext>
            </a:extLst>
          </p:cNvPr>
          <p:cNvSpPr>
            <a:spLocks noGrp="1"/>
          </p:cNvSpPr>
          <p:nvPr>
            <p:ph type="subTitle" idx="1"/>
          </p:nvPr>
        </p:nvSpPr>
        <p:spPr>
          <a:xfrm>
            <a:off x="2417780" y="3531204"/>
            <a:ext cx="8637072" cy="2058891"/>
          </a:xfrm>
        </p:spPr>
        <p:txBody>
          <a:bodyPr>
            <a:normAutofit fontScale="92500" lnSpcReduction="20000"/>
          </a:bodyPr>
          <a:lstStyle/>
          <a:p>
            <a:r>
              <a:rPr lang="en-US" dirty="0"/>
              <a:t>Presented to the international municipal lawyers association</a:t>
            </a:r>
          </a:p>
          <a:p>
            <a:r>
              <a:rPr lang="en-US" dirty="0"/>
              <a:t>By Carla Cotropia</a:t>
            </a:r>
          </a:p>
          <a:p>
            <a:r>
              <a:rPr lang="en-US" dirty="0">
                <a:hlinkClick r:id="rId2"/>
              </a:rPr>
              <a:t>www.cotropiaworkshops.com</a:t>
            </a:r>
            <a:endParaRPr lang="en-US" dirty="0"/>
          </a:p>
          <a:p>
            <a:r>
              <a:rPr lang="en-US" dirty="0">
                <a:hlinkClick r:id="rId3"/>
              </a:rPr>
              <a:t>Ccotropia@millsshirley.com</a:t>
            </a:r>
            <a:endParaRPr lang="en-US" dirty="0"/>
          </a:p>
          <a:p>
            <a:r>
              <a:rPr lang="en-US" dirty="0"/>
              <a:t>Carla’s Newsletter at www.cotropiaworkshops.com/newsletters/</a:t>
            </a:r>
          </a:p>
        </p:txBody>
      </p:sp>
    </p:spTree>
    <p:extLst>
      <p:ext uri="{BB962C8B-B14F-4D97-AF65-F5344CB8AC3E}">
        <p14:creationId xmlns:p14="http://schemas.microsoft.com/office/powerpoint/2010/main" val="3797597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051F-C35E-4356-948B-F81AAE33B755}"/>
              </a:ext>
            </a:extLst>
          </p:cNvPr>
          <p:cNvSpPr>
            <a:spLocks noGrp="1"/>
          </p:cNvSpPr>
          <p:nvPr>
            <p:ph type="title"/>
          </p:nvPr>
        </p:nvSpPr>
        <p:spPr/>
        <p:txBody>
          <a:bodyPr>
            <a:normAutofit fontScale="90000"/>
          </a:bodyPr>
          <a:lstStyle/>
          <a:p>
            <a:pPr marL="0" marR="0" algn="ctr">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DOES THE ACCUSED HAVE THE RIGHT TO KNOW WHO HAS COMPLAINED?</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4949A8A-65C3-4593-B495-5FE59074771F}"/>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If the situation has more than one witness, then often the accused does not need to know who made the complaint.</a:t>
            </a:r>
          </a:p>
          <a:p>
            <a:pPr marL="0" marR="0">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But if not, the accused has the right to know the circumstances, so he/she can give their side of the story.</a:t>
            </a:r>
          </a:p>
          <a:p>
            <a:endParaRPr lang="en-US" dirty="0"/>
          </a:p>
        </p:txBody>
      </p:sp>
    </p:spTree>
    <p:extLst>
      <p:ext uri="{BB962C8B-B14F-4D97-AF65-F5344CB8AC3E}">
        <p14:creationId xmlns:p14="http://schemas.microsoft.com/office/powerpoint/2010/main" val="279364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1FDE-97F4-46A2-BCE0-C1AAA3919919}"/>
              </a:ext>
            </a:extLst>
          </p:cNvPr>
          <p:cNvSpPr>
            <a:spLocks noGrp="1"/>
          </p:cNvSpPr>
          <p:nvPr>
            <p:ph type="title"/>
          </p:nvPr>
        </p:nvSpPr>
        <p:spPr/>
        <p:txBody>
          <a:bodyPr>
            <a:normAutofit/>
          </a:bodyPr>
          <a:lstStyle/>
          <a:p>
            <a:pPr algn="ctr"/>
            <a:r>
              <a:rPr lang="en-US" sz="4000" dirty="0">
                <a:latin typeface="Calibri" panose="020F0502020204030204" pitchFamily="34" charset="0"/>
                <a:ea typeface="Calibri" panose="020F0502020204030204" pitchFamily="34" charset="0"/>
                <a:cs typeface="Times New Roman" panose="02020603050405020304" pitchFamily="18" charset="0"/>
              </a:rPr>
              <a:t>RETALIATION</a:t>
            </a:r>
            <a:endParaRPr lang="en-US" sz="4000" dirty="0"/>
          </a:p>
        </p:txBody>
      </p:sp>
      <p:sp>
        <p:nvSpPr>
          <p:cNvPr id="3" name="Content Placeholder 2">
            <a:extLst>
              <a:ext uri="{FF2B5EF4-FFF2-40B4-BE49-F238E27FC236}">
                <a16:creationId xmlns:a16="http://schemas.microsoft.com/office/drawing/2014/main" id="{458C6A44-BF14-49E4-883E-47BFCB677CF5}"/>
              </a:ext>
            </a:extLst>
          </p:cNvPr>
          <p:cNvSpPr>
            <a:spLocks noGrp="1"/>
          </p:cNvSpPr>
          <p:nvPr>
            <p:ph idx="1"/>
          </p:nvPr>
        </p:nvSpPr>
        <p:spPr/>
        <p:txBody>
          <a:bodyPr/>
          <a:lstStyle/>
          <a:p>
            <a:pPr marL="0" marR="0">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Always emphasize that any type of retaliation will not be tolerated and will result in discipline and even termination.</a:t>
            </a:r>
          </a:p>
          <a:p>
            <a:endParaRPr lang="en-US" dirty="0"/>
          </a:p>
        </p:txBody>
      </p:sp>
    </p:spTree>
    <p:extLst>
      <p:ext uri="{BB962C8B-B14F-4D97-AF65-F5344CB8AC3E}">
        <p14:creationId xmlns:p14="http://schemas.microsoft.com/office/powerpoint/2010/main" val="369663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80759-FB00-4D3C-9A6B-DF98288884B7}"/>
              </a:ext>
            </a:extLst>
          </p:cNvPr>
          <p:cNvSpPr>
            <a:spLocks noGrp="1"/>
          </p:cNvSpPr>
          <p:nvPr>
            <p:ph type="title"/>
          </p:nvPr>
        </p:nvSpPr>
        <p:spPr/>
        <p:txBody>
          <a:bodyPr>
            <a:normAutofit fontScale="90000"/>
          </a:bodyPr>
          <a:lstStyle/>
          <a:p>
            <a:pPr marL="0" marR="0" algn="ctr">
              <a:spcBef>
                <a:spcPts val="0"/>
              </a:spcBef>
              <a:spcAft>
                <a:spcPts val="0"/>
              </a:spcAft>
            </a:pPr>
            <a:r>
              <a:rPr lang="en-US" sz="4000" dirty="0">
                <a:latin typeface="Calibri" panose="020F0502020204030204" pitchFamily="34" charset="0"/>
                <a:ea typeface="Calibri" panose="020F0502020204030204" pitchFamily="34" charset="0"/>
                <a:cs typeface="Times New Roman" panose="02020603050405020304" pitchFamily="18" charset="0"/>
              </a:rPr>
              <a:t>AN EXAMPLE OF AN INVESTIGATION INVOLVING COMPLAINTS </a:t>
            </a:r>
            <a:br>
              <a:rPr lang="en-US" sz="4000" dirty="0">
                <a:latin typeface="Calibri" panose="020F0502020204030204" pitchFamily="34" charset="0"/>
                <a:ea typeface="Calibri" panose="020F0502020204030204" pitchFamily="34" charset="0"/>
                <a:cs typeface="Times New Roman" panose="02020603050405020304" pitchFamily="18" charset="0"/>
              </a:rPr>
            </a:br>
            <a:r>
              <a:rPr lang="en-US" sz="4000" dirty="0">
                <a:latin typeface="Calibri" panose="020F0502020204030204" pitchFamily="34" charset="0"/>
                <a:ea typeface="Calibri" panose="020F0502020204030204" pitchFamily="34" charset="0"/>
                <a:cs typeface="Times New Roman" panose="02020603050405020304" pitchFamily="18" charset="0"/>
              </a:rPr>
              <a:t>AGAINST A GOVERNMENT OFFICIAL</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856991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44DEA-32D3-4DEE-A94B-8CF86099C61A}"/>
              </a:ext>
            </a:extLst>
          </p:cNvPr>
          <p:cNvSpPr>
            <a:spLocks noGrp="1"/>
          </p:cNvSpPr>
          <p:nvPr>
            <p:ph type="title"/>
          </p:nvPr>
        </p:nvSpPr>
        <p:spPr/>
        <p:txBody>
          <a:bodyPr>
            <a:normAutofit/>
          </a:bodyPr>
          <a:lstStyle/>
          <a:p>
            <a:pPr algn="ctr"/>
            <a:r>
              <a:rPr lang="en-US" sz="3600" dirty="0"/>
              <a:t>Case study</a:t>
            </a:r>
          </a:p>
        </p:txBody>
      </p:sp>
      <p:sp>
        <p:nvSpPr>
          <p:cNvPr id="3" name="Content Placeholder 2">
            <a:extLst>
              <a:ext uri="{FF2B5EF4-FFF2-40B4-BE49-F238E27FC236}">
                <a16:creationId xmlns:a16="http://schemas.microsoft.com/office/drawing/2014/main" id="{8BA9E1B3-D7C9-4454-AA09-544FA34ADF5D}"/>
              </a:ext>
            </a:extLst>
          </p:cNvPr>
          <p:cNvSpPr>
            <a:spLocks noGrp="1"/>
          </p:cNvSpPr>
          <p:nvPr>
            <p:ph idx="1"/>
          </p:nvPr>
        </p:nvSpPr>
        <p:spPr/>
        <p:txBody>
          <a:bodyPr>
            <a:normAutofit fontScale="85000" lnSpcReduction="20000"/>
          </a:bodyPr>
          <a:lstStyle/>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A County Elected Official has been in office for many years.</a:t>
            </a:r>
          </a:p>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He has a reputation of getting what he wants, when he wants it.</a:t>
            </a:r>
          </a:p>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He has a bullying personality.</a:t>
            </a:r>
          </a:p>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He is not touching or having contact inappropriately with his employees.</a:t>
            </a:r>
          </a:p>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However, his new assistant complains about his treatment towards her.</a:t>
            </a:r>
          </a:p>
          <a:p>
            <a:pPr marL="0" marR="0">
              <a:spcBef>
                <a:spcPts val="0"/>
              </a:spcBef>
              <a:spcAft>
                <a:spcPts val="0"/>
              </a:spcAft>
            </a:pPr>
            <a:r>
              <a:rPr lang="en-US" sz="3000" dirty="0">
                <a:latin typeface="Calibri" panose="020F0502020204030204" pitchFamily="34" charset="0"/>
                <a:ea typeface="Calibri" panose="020F0502020204030204" pitchFamily="34" charset="0"/>
                <a:cs typeface="Times New Roman" panose="02020603050405020304" pitchFamily="18" charset="0"/>
              </a:rPr>
              <a:t>The treatment is one I call “gas lighting.”</a:t>
            </a:r>
          </a:p>
          <a:p>
            <a:endParaRPr lang="en-US" dirty="0"/>
          </a:p>
        </p:txBody>
      </p:sp>
    </p:spTree>
    <p:extLst>
      <p:ext uri="{BB962C8B-B14F-4D97-AF65-F5344CB8AC3E}">
        <p14:creationId xmlns:p14="http://schemas.microsoft.com/office/powerpoint/2010/main" val="269219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4A7D-6C66-4A65-AA5F-59C540FB506B}"/>
              </a:ext>
            </a:extLst>
          </p:cNvPr>
          <p:cNvSpPr>
            <a:spLocks noGrp="1"/>
          </p:cNvSpPr>
          <p:nvPr>
            <p:ph type="title"/>
          </p:nvPr>
        </p:nvSpPr>
        <p:spPr/>
        <p:txBody>
          <a:bodyPr/>
          <a:lstStyle/>
          <a:p>
            <a:pPr marL="0" marR="0" algn="ctr">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GAS LIGHTING BEHAVIOR</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1AB2833-1CCE-4889-AD01-6ECD01AFD658}"/>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Elected Official will tell the assistant something to do and then act like he didn’t tell her.</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assistant began writing down the assignment, then the elected official says she must have written it down incorrectly.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assistant believes he is enjoying making her look incompetent in front of the Commissioners Court and others.</a:t>
            </a:r>
          </a:p>
          <a:p>
            <a:endParaRPr lang="en-US" dirty="0"/>
          </a:p>
        </p:txBody>
      </p:sp>
    </p:spTree>
    <p:extLst>
      <p:ext uri="{BB962C8B-B14F-4D97-AF65-F5344CB8AC3E}">
        <p14:creationId xmlns:p14="http://schemas.microsoft.com/office/powerpoint/2010/main" val="280679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8502-95CB-46B7-B469-2EA7493E75A4}"/>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INVESTIGATION</a:t>
            </a:r>
            <a:endParaRPr lang="en-US" sz="3600" dirty="0"/>
          </a:p>
        </p:txBody>
      </p:sp>
      <p:sp>
        <p:nvSpPr>
          <p:cNvPr id="3" name="Content Placeholder 2">
            <a:extLst>
              <a:ext uri="{FF2B5EF4-FFF2-40B4-BE49-F238E27FC236}">
                <a16:creationId xmlns:a16="http://schemas.microsoft.com/office/drawing/2014/main" id="{3082DC23-322F-4871-BBE8-5FB81FC15CFD}"/>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always met with the complainant first.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She was afraid of retaliation but was assured that the County took the matter seriously and there would be no retaliation.</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She gave more detailed information and the names of other former employees that could corroborate.</a:t>
            </a:r>
          </a:p>
          <a:p>
            <a:endParaRPr lang="en-US" dirty="0"/>
          </a:p>
        </p:txBody>
      </p:sp>
    </p:spTree>
    <p:extLst>
      <p:ext uri="{BB962C8B-B14F-4D97-AF65-F5344CB8AC3E}">
        <p14:creationId xmlns:p14="http://schemas.microsoft.com/office/powerpoint/2010/main" val="2323460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DFA8B-7513-4ED6-8A29-F2CE79BBFD8E}"/>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THE WITNESSES ARE INTERVIEWED</a:t>
            </a:r>
            <a:endParaRPr lang="en-US" sz="3600" dirty="0"/>
          </a:p>
        </p:txBody>
      </p:sp>
      <p:sp>
        <p:nvSpPr>
          <p:cNvPr id="3" name="Content Placeholder 2">
            <a:extLst>
              <a:ext uri="{FF2B5EF4-FFF2-40B4-BE49-F238E27FC236}">
                <a16:creationId xmlns:a16="http://schemas.microsoft.com/office/drawing/2014/main" id="{AC311416-60F0-4AA3-940E-F0D6721123EA}"/>
              </a:ext>
            </a:extLst>
          </p:cNvPr>
          <p:cNvSpPr>
            <a:spLocks noGrp="1"/>
          </p:cNvSpPr>
          <p:nvPr>
            <p:ph idx="1"/>
          </p:nvPr>
        </p:nvSpPr>
        <p:spPr/>
        <p:txBody>
          <a:bodyPr>
            <a:normAutofit lnSpcReduction="10000"/>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identified witnesses were interviewed and corroborated the assistant.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Several were former HR Directors that admitted they had left the County since they felt helpless to address/fix the situation.</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credibility of the witnesses was noted.</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The fact they no longer worked at the County and had no motive or agenda against the Elected Official was noted.</a:t>
            </a:r>
          </a:p>
          <a:p>
            <a:endParaRPr lang="en-US" dirty="0"/>
          </a:p>
        </p:txBody>
      </p:sp>
    </p:spTree>
    <p:extLst>
      <p:ext uri="{BB962C8B-B14F-4D97-AF65-F5344CB8AC3E}">
        <p14:creationId xmlns:p14="http://schemas.microsoft.com/office/powerpoint/2010/main" val="4123627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8DD31-7A2F-48F2-A3CF-4A7082668DAD}"/>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INTERVIEW OF THE ELECTED OFFICIAL</a:t>
            </a:r>
            <a:endParaRPr lang="en-US" sz="3600" dirty="0"/>
          </a:p>
        </p:txBody>
      </p:sp>
      <p:sp>
        <p:nvSpPr>
          <p:cNvPr id="3" name="Content Placeholder 2">
            <a:extLst>
              <a:ext uri="{FF2B5EF4-FFF2-40B4-BE49-F238E27FC236}">
                <a16:creationId xmlns:a16="http://schemas.microsoft.com/office/drawing/2014/main" id="{E2E46098-6CF2-45BA-BD02-2089B5B716BB}"/>
              </a:ext>
            </a:extLst>
          </p:cNvPr>
          <p:cNvSpPr>
            <a:spLocks noGrp="1"/>
          </p:cNvSpPr>
          <p:nvPr>
            <p:ph idx="1"/>
          </p:nvPr>
        </p:nvSpPr>
        <p:spPr>
          <a:xfrm>
            <a:off x="1451579" y="2015732"/>
            <a:ext cx="9603275" cy="4283468"/>
          </a:xfrm>
        </p:spPr>
        <p:txBody>
          <a:bodyPr>
            <a:normAutofit fontScale="92500" lnSpcReduction="20000"/>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that I understood it was uncomfortable for him to be in this situation, but he needed me to be honest with him.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to the Elected Official that there were corroborating witnesses concerning his inappropriate behavior.</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the alleged inappropriate behavior.</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Elected Official denied it.</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how if it was true, it could be considered harassment against a female employee.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the fact that his behavior, right or wrong, was considered the acts of the County.</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explained the litigious times that we are in, especially with the #Me-Too movement.</a:t>
            </a:r>
          </a:p>
        </p:txBody>
      </p:sp>
    </p:spTree>
    <p:extLst>
      <p:ext uri="{BB962C8B-B14F-4D97-AF65-F5344CB8AC3E}">
        <p14:creationId xmlns:p14="http://schemas.microsoft.com/office/powerpoint/2010/main" val="329390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7F75-5968-4D8C-AD44-9D203E00ACDF}"/>
              </a:ext>
            </a:extLst>
          </p:cNvPr>
          <p:cNvSpPr>
            <a:spLocks noGrp="1"/>
          </p:cNvSpPr>
          <p:nvPr>
            <p:ph type="title"/>
          </p:nvPr>
        </p:nvSpPr>
        <p:spPr/>
        <p:txBody>
          <a:bodyPr>
            <a:normAutofit fontScale="90000"/>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CORROBORATING WITNESSES TRUMP THE ELECTED OFFICIAL’S DENIAL</a:t>
            </a:r>
            <a:endParaRPr lang="en-US" sz="3600" dirty="0"/>
          </a:p>
        </p:txBody>
      </p:sp>
      <p:sp>
        <p:nvSpPr>
          <p:cNvPr id="3" name="Content Placeholder 2">
            <a:extLst>
              <a:ext uri="{FF2B5EF4-FFF2-40B4-BE49-F238E27FC236}">
                <a16:creationId xmlns:a16="http://schemas.microsoft.com/office/drawing/2014/main" id="{D6568B97-3A61-48F4-9D29-7601BA862AFC}"/>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explained that I understood he denied the behavior but his behavior had been corroborated by several women.  He was not given the women’s names. </a:t>
            </a:r>
          </a:p>
          <a:p>
            <a:endParaRPr lang="en-US" dirty="0"/>
          </a:p>
        </p:txBody>
      </p:sp>
    </p:spTree>
    <p:extLst>
      <p:ext uri="{BB962C8B-B14F-4D97-AF65-F5344CB8AC3E}">
        <p14:creationId xmlns:p14="http://schemas.microsoft.com/office/powerpoint/2010/main" val="311005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84BAA-1DD5-4E6F-9B1C-E7E9D65F7D20}"/>
              </a:ext>
            </a:extLst>
          </p:cNvPr>
          <p:cNvSpPr>
            <a:spLocks noGrp="1"/>
          </p:cNvSpPr>
          <p:nvPr>
            <p:ph type="title"/>
          </p:nvPr>
        </p:nvSpPr>
        <p:spPr/>
        <p:txBody>
          <a:bodyPr>
            <a:normAutofit fontScale="90000"/>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ILLEGAL BEHAVIOR VS. UNPROFESSIONAL BEHAVIOR</a:t>
            </a:r>
            <a:endParaRPr lang="en-US" sz="3600" dirty="0"/>
          </a:p>
        </p:txBody>
      </p:sp>
      <p:sp>
        <p:nvSpPr>
          <p:cNvPr id="3" name="Content Placeholder 2">
            <a:extLst>
              <a:ext uri="{FF2B5EF4-FFF2-40B4-BE49-F238E27FC236}">
                <a16:creationId xmlns:a16="http://schemas.microsoft.com/office/drawing/2014/main" id="{B7E1ACC3-828A-42D6-B869-64CFCE9BDBB7}"/>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explained that his behavior could be considered illegal or harassment but even beyond that it was Unprofessional Behavior.</a:t>
            </a:r>
          </a:p>
          <a:p>
            <a:pPr marL="0" marR="0" indent="0">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told him that since his behavior could cost the County a lawsuit, the Commissioners had to be informed.</a:t>
            </a:r>
          </a:p>
          <a:p>
            <a:endParaRPr lang="en-US" dirty="0"/>
          </a:p>
        </p:txBody>
      </p:sp>
    </p:spTree>
    <p:extLst>
      <p:ext uri="{BB962C8B-B14F-4D97-AF65-F5344CB8AC3E}">
        <p14:creationId xmlns:p14="http://schemas.microsoft.com/office/powerpoint/2010/main" val="115609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4A10-D453-4457-9D4B-023DE15287A6}"/>
              </a:ext>
            </a:extLst>
          </p:cNvPr>
          <p:cNvSpPr>
            <a:spLocks noGrp="1"/>
          </p:cNvSpPr>
          <p:nvPr>
            <p:ph type="title"/>
          </p:nvPr>
        </p:nvSpPr>
        <p:spPr/>
        <p:txBody>
          <a:bodyPr/>
          <a:lstStyle/>
          <a:p>
            <a:pPr algn="ctr"/>
            <a:r>
              <a:rPr lang="en-US" dirty="0"/>
              <a:t>What I will cover today</a:t>
            </a:r>
          </a:p>
        </p:txBody>
      </p:sp>
      <p:sp>
        <p:nvSpPr>
          <p:cNvPr id="3" name="Content Placeholder 2">
            <a:extLst>
              <a:ext uri="{FF2B5EF4-FFF2-40B4-BE49-F238E27FC236}">
                <a16:creationId xmlns:a16="http://schemas.microsoft.com/office/drawing/2014/main" id="{3BB3DB02-4F1C-4C68-BAB2-99831CBDF11A}"/>
              </a:ext>
            </a:extLst>
          </p:cNvPr>
          <p:cNvSpPr>
            <a:spLocks noGrp="1"/>
          </p:cNvSpPr>
          <p:nvPr>
            <p:ph idx="1"/>
          </p:nvPr>
        </p:nvSpPr>
        <p:spPr/>
        <p:txBody>
          <a:bodyPr/>
          <a:lstStyle/>
          <a:p>
            <a:r>
              <a:rPr lang="en-US" sz="2800" dirty="0"/>
              <a:t>Discussion of what makes a good investigation</a:t>
            </a:r>
          </a:p>
          <a:p>
            <a:r>
              <a:rPr lang="en-US" sz="2800" dirty="0"/>
              <a:t>Investigating Complaints Against Elected Officials and Executive Positions – An Example of a Case </a:t>
            </a:r>
          </a:p>
          <a:p>
            <a:r>
              <a:rPr lang="en-US" sz="2800" dirty="0"/>
              <a:t>Employee Workplace Mediations – When to Use and How It Helps</a:t>
            </a:r>
          </a:p>
          <a:p>
            <a:endParaRPr lang="en-US" dirty="0"/>
          </a:p>
        </p:txBody>
      </p:sp>
    </p:spTree>
    <p:extLst>
      <p:ext uri="{BB962C8B-B14F-4D97-AF65-F5344CB8AC3E}">
        <p14:creationId xmlns:p14="http://schemas.microsoft.com/office/powerpoint/2010/main" val="1416909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26F26-8BD7-4494-8C13-AFF127A6D5A4}"/>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TELLING THE ACCUSED YOUR IMPRESSION</a:t>
            </a:r>
            <a:endParaRPr lang="en-US" dirty="0"/>
          </a:p>
        </p:txBody>
      </p:sp>
      <p:sp>
        <p:nvSpPr>
          <p:cNvPr id="3" name="Content Placeholder 2">
            <a:extLst>
              <a:ext uri="{FF2B5EF4-FFF2-40B4-BE49-F238E27FC236}">
                <a16:creationId xmlns:a16="http://schemas.microsoft.com/office/drawing/2014/main" id="{B563ED35-42FF-42B3-B40A-CF0E3ED42F2C}"/>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find it effective to tell the Elected Official what I am going to report to the Commissioners Court or Council depending on what government is involved.</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Because the Elected Official is going to be in the room when the report is made, I believe it is helpful for their ultimate cooperation.</a:t>
            </a:r>
          </a:p>
          <a:p>
            <a:endParaRPr lang="en-US" dirty="0"/>
          </a:p>
        </p:txBody>
      </p:sp>
    </p:spTree>
    <p:extLst>
      <p:ext uri="{BB962C8B-B14F-4D97-AF65-F5344CB8AC3E}">
        <p14:creationId xmlns:p14="http://schemas.microsoft.com/office/powerpoint/2010/main" val="1476463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CA3D-BBF8-4378-BB3B-BC3641CD955D}"/>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TREATING THE ELECTED OFFICIAL HONESTLY IS HELPFUL </a:t>
            </a:r>
            <a:endParaRPr lang="en-US" dirty="0"/>
          </a:p>
        </p:txBody>
      </p:sp>
      <p:sp>
        <p:nvSpPr>
          <p:cNvPr id="3" name="Content Placeholder 2">
            <a:extLst>
              <a:ext uri="{FF2B5EF4-FFF2-40B4-BE49-F238E27FC236}">
                <a16:creationId xmlns:a16="http://schemas.microsoft.com/office/drawing/2014/main" id="{FA84C450-1B3D-4E9C-A5D9-DA8C08EF197E}"/>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tell the Elected Official I believe in a fair investigation and I will report his denial of the behavior.</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However, he is “outnumbered” as far as the allegation is concerned.</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Also, regardless if he didn’t mean anything by it, it is unprofessional.</a:t>
            </a:r>
          </a:p>
          <a:p>
            <a:endParaRPr lang="en-US" dirty="0"/>
          </a:p>
        </p:txBody>
      </p:sp>
    </p:spTree>
    <p:extLst>
      <p:ext uri="{BB962C8B-B14F-4D97-AF65-F5344CB8AC3E}">
        <p14:creationId xmlns:p14="http://schemas.microsoft.com/office/powerpoint/2010/main" val="340760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39336-AB12-4D63-A34A-9715A1456798}"/>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THE COMMISSIONER COURT MEETING </a:t>
            </a:r>
            <a:endParaRPr lang="en-US" sz="3600" dirty="0"/>
          </a:p>
        </p:txBody>
      </p:sp>
      <p:sp>
        <p:nvSpPr>
          <p:cNvPr id="3" name="Content Placeholder 2">
            <a:extLst>
              <a:ext uri="{FF2B5EF4-FFF2-40B4-BE49-F238E27FC236}">
                <a16:creationId xmlns:a16="http://schemas.microsoft.com/office/drawing/2014/main" id="{C168AD23-13C7-4A42-BAA9-EA41259BBEC8}"/>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Elected Official was present.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Because he knew what I was going to say, he was nervous but subdued.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reported his denial but explained the corroborating witnesses.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explained how the actions of an Elected Official binds the County. </a:t>
            </a:r>
          </a:p>
          <a:p>
            <a:endParaRPr lang="en-US" dirty="0"/>
          </a:p>
        </p:txBody>
      </p:sp>
    </p:spTree>
    <p:extLst>
      <p:ext uri="{BB962C8B-B14F-4D97-AF65-F5344CB8AC3E}">
        <p14:creationId xmlns:p14="http://schemas.microsoft.com/office/powerpoint/2010/main" val="803491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344F6-6DA1-489E-A57C-10DDA23638B3}"/>
              </a:ext>
            </a:extLst>
          </p:cNvPr>
          <p:cNvSpPr>
            <a:spLocks noGrp="1"/>
          </p:cNvSpPr>
          <p:nvPr>
            <p:ph type="title"/>
          </p:nvPr>
        </p:nvSpPr>
        <p:spPr/>
        <p:txBody>
          <a:bodyPr>
            <a:normAutofit fontScale="90000"/>
          </a:bodyPr>
          <a:lstStyle/>
          <a:p>
            <a:pPr marL="0" marR="0" algn="ctr">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UNPROFESSIONAL BEHAVIOR CAN EQUAL DISCRIMINATION/HARASSMENT</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4E47969-2E98-42AD-9C8A-3A66F1AAB968}"/>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Commissioners were told that unprofessional behavior can be considered or viewed as harassment or discrimination by the EEOC or a jury.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It is not acceptable to run a department this way.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It is not something to be treated lightly.  </a:t>
            </a:r>
          </a:p>
          <a:p>
            <a:endParaRPr lang="en-US" dirty="0"/>
          </a:p>
        </p:txBody>
      </p:sp>
    </p:spTree>
    <p:extLst>
      <p:ext uri="{BB962C8B-B14F-4D97-AF65-F5344CB8AC3E}">
        <p14:creationId xmlns:p14="http://schemas.microsoft.com/office/powerpoint/2010/main" val="1385859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6C96-2D09-4FF4-B8D7-F140C916259A}"/>
              </a:ext>
            </a:extLst>
          </p:cNvPr>
          <p:cNvSpPr>
            <a:spLocks noGrp="1"/>
          </p:cNvSpPr>
          <p:nvPr>
            <p:ph type="title"/>
          </p:nvPr>
        </p:nvSpPr>
        <p:spPr/>
        <p:txBody>
          <a:bodyPr>
            <a:normAutofit fontScale="90000"/>
          </a:bodyPr>
          <a:lstStyle/>
          <a:p>
            <a:pPr marL="0" marR="0" algn="ctr">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COMMISSIONERS WERE CONCERNED AND SOME HAD PRIOR KNOWLEDGE OF THE PROBLEM</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ABC5028-DCAE-4362-82CB-21BA623FEFA9}"/>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Commissioners were very concerned when they learned of the potential liability to the County.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Some Commissioners admitted knowing of the problem but thought there was nothing they could do since he was elected.</a:t>
            </a:r>
          </a:p>
          <a:p>
            <a:endParaRPr lang="en-US" dirty="0"/>
          </a:p>
        </p:txBody>
      </p:sp>
    </p:spTree>
    <p:extLst>
      <p:ext uri="{BB962C8B-B14F-4D97-AF65-F5344CB8AC3E}">
        <p14:creationId xmlns:p14="http://schemas.microsoft.com/office/powerpoint/2010/main" val="386759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88A5-304E-4BFF-8B40-F5A6D10CEF35}"/>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THE ELECTED OFFICIAL WAS PREPARED TO</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AGREE TO TAKE WHATEVER STEPS WERE NEEDED</a:t>
            </a:r>
            <a:endParaRPr lang="en-US" dirty="0"/>
          </a:p>
        </p:txBody>
      </p:sp>
      <p:sp>
        <p:nvSpPr>
          <p:cNvPr id="3" name="Content Placeholder 2">
            <a:extLst>
              <a:ext uri="{FF2B5EF4-FFF2-40B4-BE49-F238E27FC236}">
                <a16:creationId xmlns:a16="http://schemas.microsoft.com/office/drawing/2014/main" id="{A80F531A-4E51-4633-B466-C70D9B5AF0CB}"/>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One advantage of telling the Elected Official the results of the investigation is that I was able to get his agreement to cooperate in advance.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This allows the Elected Official to “save face”.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Most Elected Officials, in my experience, can accept Unprofessional Behavior better than Illegal Behavior.</a:t>
            </a:r>
          </a:p>
          <a:p>
            <a:endParaRPr lang="en-US" dirty="0"/>
          </a:p>
        </p:txBody>
      </p:sp>
    </p:spTree>
    <p:extLst>
      <p:ext uri="{BB962C8B-B14F-4D97-AF65-F5344CB8AC3E}">
        <p14:creationId xmlns:p14="http://schemas.microsoft.com/office/powerpoint/2010/main" val="2499580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47F3E-F5EB-485F-BD6D-D4F480AD8243}"/>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THE IMPORTANT RESULT IS CHANGED BEHAVIOR</a:t>
            </a:r>
            <a:endParaRPr lang="en-US" dirty="0"/>
          </a:p>
        </p:txBody>
      </p:sp>
      <p:sp>
        <p:nvSpPr>
          <p:cNvPr id="3" name="Content Placeholder 2">
            <a:extLst>
              <a:ext uri="{FF2B5EF4-FFF2-40B4-BE49-F238E27FC236}">
                <a16:creationId xmlns:a16="http://schemas.microsoft.com/office/drawing/2014/main" id="{EFB5121F-2E75-430B-A1D2-C3998CFF81D2}"/>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Many times, awareness is the first step.</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Elected Official doesn’t have to agree but he can understand continued behavior will cause him and the government harm.</a:t>
            </a:r>
          </a:p>
          <a:p>
            <a:endParaRPr lang="en-US" dirty="0"/>
          </a:p>
        </p:txBody>
      </p:sp>
    </p:spTree>
    <p:extLst>
      <p:ext uri="{BB962C8B-B14F-4D97-AF65-F5344CB8AC3E}">
        <p14:creationId xmlns:p14="http://schemas.microsoft.com/office/powerpoint/2010/main" val="2550895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D74B-50A8-4F33-BFDC-E3C97FEA096B}"/>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CONFIRMATION WITH THE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COMPLAINANT OF THE RESULTS</a:t>
            </a:r>
            <a:endParaRPr lang="en-US" dirty="0"/>
          </a:p>
        </p:txBody>
      </p:sp>
      <p:sp>
        <p:nvSpPr>
          <p:cNvPr id="3" name="Content Placeholder 2">
            <a:extLst>
              <a:ext uri="{FF2B5EF4-FFF2-40B4-BE49-F238E27FC236}">
                <a16:creationId xmlns:a16="http://schemas.microsoft.com/office/drawing/2014/main" id="{5034E979-29BD-4E98-A76C-B91FDCA97723}"/>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In this case we offered to move her office and have her report to a different elected official.</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It was made clear it was only made as a suggestion, an option.</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She was not forced to accept.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She agreed to the suggested changes and was told to keep the County Attorney informed if any further issues occurred.  </a:t>
            </a:r>
          </a:p>
          <a:p>
            <a:endParaRPr lang="en-US" dirty="0"/>
          </a:p>
        </p:txBody>
      </p:sp>
    </p:spTree>
    <p:extLst>
      <p:ext uri="{BB962C8B-B14F-4D97-AF65-F5344CB8AC3E}">
        <p14:creationId xmlns:p14="http://schemas.microsoft.com/office/powerpoint/2010/main" val="1461113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78E1-4701-44BC-B453-EEB276EFDF32}"/>
              </a:ext>
            </a:extLst>
          </p:cNvPr>
          <p:cNvSpPr>
            <a:spLocks noGrp="1"/>
          </p:cNvSpPr>
          <p:nvPr>
            <p:ph type="title"/>
          </p:nvPr>
        </p:nvSpPr>
        <p:spPr/>
        <p:txBody>
          <a:bodyPr>
            <a:normAutofit/>
          </a:bodyPr>
          <a:lstStyle/>
          <a:p>
            <a:pPr algn="ctr"/>
            <a:r>
              <a:rPr lang="en-US" sz="4400" dirty="0">
                <a:latin typeface="Calibri" panose="020F0502020204030204" pitchFamily="34" charset="0"/>
                <a:ea typeface="Calibri" panose="020F0502020204030204" pitchFamily="34" charset="0"/>
                <a:cs typeface="Times New Roman" panose="02020603050405020304" pitchFamily="18" charset="0"/>
              </a:rPr>
              <a:t>MY REPORT</a:t>
            </a:r>
            <a:endParaRPr lang="en-US" sz="4400" dirty="0"/>
          </a:p>
        </p:txBody>
      </p:sp>
      <p:sp>
        <p:nvSpPr>
          <p:cNvPr id="3" name="Content Placeholder 2">
            <a:extLst>
              <a:ext uri="{FF2B5EF4-FFF2-40B4-BE49-F238E27FC236}">
                <a16:creationId xmlns:a16="http://schemas.microsoft.com/office/drawing/2014/main" id="{1350A53D-D4D3-4588-8195-1506B5B46E5D}"/>
              </a:ext>
            </a:extLst>
          </p:cNvPr>
          <p:cNvSpPr>
            <a:spLocks noGrp="1"/>
          </p:cNvSpPr>
          <p:nvPr>
            <p:ph idx="1"/>
          </p:nvPr>
        </p:nvSpPr>
        <p:spPr/>
        <p:txBody>
          <a:bodyPr>
            <a:normAutofit lnSpcReduction="10000"/>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A detailed report is very important.</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also keep my notes in addition to the report.</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do not tape record since I believe it inhibits disclosures.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report includes dates and the details of each witnesses’ interview.</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There is a conclusion concerning my views on credibility and the corroboration of witnesses.</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detail demeanor and body language if it has an effect on my view of credibility.  </a:t>
            </a:r>
          </a:p>
          <a:p>
            <a:endParaRPr lang="en-US" dirty="0"/>
          </a:p>
        </p:txBody>
      </p:sp>
    </p:spTree>
    <p:extLst>
      <p:ext uri="{BB962C8B-B14F-4D97-AF65-F5344CB8AC3E}">
        <p14:creationId xmlns:p14="http://schemas.microsoft.com/office/powerpoint/2010/main" val="2236180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9E75D-F2D5-42E6-8853-531686C3872F}"/>
              </a:ext>
            </a:extLst>
          </p:cNvPr>
          <p:cNvSpPr>
            <a:spLocks noGrp="1"/>
          </p:cNvSpPr>
          <p:nvPr>
            <p:ph type="title"/>
          </p:nvPr>
        </p:nvSpPr>
        <p:spPr/>
        <p:txBody>
          <a:bodyPr/>
          <a:lstStyle/>
          <a:p>
            <a:pPr marL="0" marR="0" algn="ctr">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CONCLUSIONS OF THE REPORT</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16FCFEF-5718-4E72-8E54-74399A3A68FE}"/>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don’t usually include a finding of discrimination or lack thereof unless requested by the client.</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do include recommendations and details of my discussions.</a:t>
            </a:r>
          </a:p>
          <a:p>
            <a:endParaRPr lang="en-US" dirty="0"/>
          </a:p>
        </p:txBody>
      </p:sp>
    </p:spTree>
    <p:extLst>
      <p:ext uri="{BB962C8B-B14F-4D97-AF65-F5344CB8AC3E}">
        <p14:creationId xmlns:p14="http://schemas.microsoft.com/office/powerpoint/2010/main" val="76557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D7B8-6667-4977-A914-3DCC1160A78C}"/>
              </a:ext>
            </a:extLst>
          </p:cNvPr>
          <p:cNvSpPr>
            <a:spLocks noGrp="1"/>
          </p:cNvSpPr>
          <p:nvPr>
            <p:ph type="title"/>
          </p:nvPr>
        </p:nvSpPr>
        <p:spPr/>
        <p:txBody>
          <a:bodyPr>
            <a:normAutofit/>
          </a:bodyPr>
          <a:lstStyle/>
          <a:p>
            <a:pPr algn="ctr"/>
            <a:r>
              <a:rPr lang="en-US" dirty="0"/>
              <a:t>When should the investigation be outsourced?</a:t>
            </a:r>
          </a:p>
        </p:txBody>
      </p:sp>
      <p:sp>
        <p:nvSpPr>
          <p:cNvPr id="3" name="Content Placeholder 2">
            <a:extLst>
              <a:ext uri="{FF2B5EF4-FFF2-40B4-BE49-F238E27FC236}">
                <a16:creationId xmlns:a16="http://schemas.microsoft.com/office/drawing/2014/main" id="{6494B192-E8A8-456C-A20F-F0CB37BBF972}"/>
              </a:ext>
            </a:extLst>
          </p:cNvPr>
          <p:cNvSpPr>
            <a:spLocks noGrp="1"/>
          </p:cNvSpPr>
          <p:nvPr>
            <p:ph idx="1"/>
          </p:nvPr>
        </p:nvSpPr>
        <p:spPr/>
        <p:txBody>
          <a:bodyPr>
            <a:normAutofit/>
          </a:bodyPr>
          <a:lstStyle/>
          <a:p>
            <a:r>
              <a:rPr lang="en-US" sz="2800" dirty="0"/>
              <a:t>Neutrality and lack of perceived bias</a:t>
            </a:r>
          </a:p>
          <a:p>
            <a:r>
              <a:rPr lang="en-US" sz="2800" dirty="0"/>
              <a:t>Investigators become witnesses if there is litigation</a:t>
            </a:r>
          </a:p>
          <a:p>
            <a:r>
              <a:rPr lang="en-US" sz="2800" dirty="0"/>
              <a:t>Avoids political issues if it involves an elected official or executive position</a:t>
            </a:r>
          </a:p>
        </p:txBody>
      </p:sp>
    </p:spTree>
    <p:extLst>
      <p:ext uri="{BB962C8B-B14F-4D97-AF65-F5344CB8AC3E}">
        <p14:creationId xmlns:p14="http://schemas.microsoft.com/office/powerpoint/2010/main" val="3283280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25C4-A2D9-4C5A-B2C6-D5259762070A}"/>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WHAT I HAVE LEARNED FROM TESTIFYING</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ABOUT MY INVESTIGATIONS</a:t>
            </a:r>
            <a:endParaRPr lang="en-US" dirty="0"/>
          </a:p>
        </p:txBody>
      </p:sp>
      <p:sp>
        <p:nvSpPr>
          <p:cNvPr id="3" name="Content Placeholder 2">
            <a:extLst>
              <a:ext uri="{FF2B5EF4-FFF2-40B4-BE49-F238E27FC236}">
                <a16:creationId xmlns:a16="http://schemas.microsoft.com/office/drawing/2014/main" id="{C5AFC6B8-61BE-46D3-BD8C-D958F91C3126}"/>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report must be clear that I am detailing what the witness says, rather than as a conclusion.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For example, Joe Blow states that he did not say these comments to Sally Jane.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Rather than, Joe Blow did not say these comments to Sally Jane.</a:t>
            </a:r>
          </a:p>
          <a:p>
            <a:endParaRPr lang="en-US" dirty="0"/>
          </a:p>
        </p:txBody>
      </p:sp>
    </p:spTree>
    <p:extLst>
      <p:ext uri="{BB962C8B-B14F-4D97-AF65-F5344CB8AC3E}">
        <p14:creationId xmlns:p14="http://schemas.microsoft.com/office/powerpoint/2010/main" val="1395292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6AC27-DB1D-44AB-9796-B0A856B982F4}"/>
              </a:ext>
            </a:extLst>
          </p:cNvPr>
          <p:cNvSpPr>
            <a:spLocks noGrp="1"/>
          </p:cNvSpPr>
          <p:nvPr>
            <p:ph type="title"/>
          </p:nvPr>
        </p:nvSpPr>
        <p:spPr/>
        <p:txBody>
          <a:bodyPr/>
          <a:lstStyle/>
          <a:p>
            <a:pPr marL="0" marR="0" algn="ctr">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WHAT IS NEEDED IN THE REPORT</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2AD4D57-7192-4D4C-93AE-2B7230028F60}"/>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beginning of the report should clearly state the nature and scope of the investigation.</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It should include whatever history there may be.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It should include each witness and detail what they have said.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It should have a section discussing the corroboration or lack thereof and credibility issues.</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It should have a recommendation.</a:t>
            </a:r>
          </a:p>
          <a:p>
            <a:endParaRPr lang="en-US" dirty="0"/>
          </a:p>
        </p:txBody>
      </p:sp>
    </p:spTree>
    <p:extLst>
      <p:ext uri="{BB962C8B-B14F-4D97-AF65-F5344CB8AC3E}">
        <p14:creationId xmlns:p14="http://schemas.microsoft.com/office/powerpoint/2010/main" val="448001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F87C-13DF-4C7B-9818-19FB03B9DFE6}"/>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AS AN INVESTIGATOR HAVE you EVER RECOMMENDED AN ACTION AND HAD TO SUPPORT IT IN COURT?</a:t>
            </a:r>
            <a:endParaRPr lang="en-US" dirty="0"/>
          </a:p>
        </p:txBody>
      </p:sp>
      <p:sp>
        <p:nvSpPr>
          <p:cNvPr id="3" name="Content Placeholder 2">
            <a:extLst>
              <a:ext uri="{FF2B5EF4-FFF2-40B4-BE49-F238E27FC236}">
                <a16:creationId xmlns:a16="http://schemas.microsoft.com/office/drawing/2014/main" id="{6EE62072-5ADC-4177-9715-9C5D7396999D}"/>
              </a:ext>
            </a:extLst>
          </p:cNvPr>
          <p:cNvSpPr>
            <a:spLocks noGrp="1"/>
          </p:cNvSpPr>
          <p:nvPr>
            <p:ph idx="1"/>
          </p:nvPr>
        </p:nvSpPr>
        <p:spPr/>
        <p:txBody>
          <a:bodyPr/>
          <a:lstStyle/>
          <a:p>
            <a:pPr marL="0" marR="0">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Yes. I had a government that wanted a recommendation concerning an investigation I did involving a bully in the workplace.</a:t>
            </a:r>
          </a:p>
          <a:p>
            <a:pPr marL="0" marR="0">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The bully was mean to her coworkers.</a:t>
            </a:r>
          </a:p>
          <a:p>
            <a:pPr marL="0" marR="0">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The supervisor was unable to control the bully.</a:t>
            </a:r>
          </a:p>
          <a:p>
            <a:endParaRPr lang="en-US" dirty="0"/>
          </a:p>
        </p:txBody>
      </p:sp>
    </p:spTree>
    <p:extLst>
      <p:ext uri="{BB962C8B-B14F-4D97-AF65-F5344CB8AC3E}">
        <p14:creationId xmlns:p14="http://schemas.microsoft.com/office/powerpoint/2010/main" val="451883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FC6E-70AD-46B3-954C-C9C1167F3106}"/>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In MOST INVESTIGATIONS I DO NOT MAKE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AN ULTIMATE DECISION, BUT IN THIS ONE I DID</a:t>
            </a:r>
            <a:endParaRPr lang="en-US" dirty="0"/>
          </a:p>
        </p:txBody>
      </p:sp>
      <p:sp>
        <p:nvSpPr>
          <p:cNvPr id="3" name="Content Placeholder 2">
            <a:extLst>
              <a:ext uri="{FF2B5EF4-FFF2-40B4-BE49-F238E27FC236}">
                <a16:creationId xmlns:a16="http://schemas.microsoft.com/office/drawing/2014/main" id="{8677FB74-A1A2-4315-9E2E-6A29281801CB}"/>
              </a:ext>
            </a:extLst>
          </p:cNvPr>
          <p:cNvSpPr>
            <a:spLocks noGrp="1"/>
          </p:cNvSpPr>
          <p:nvPr>
            <p:ph idx="1"/>
          </p:nvPr>
        </p:nvSpPr>
        <p:spPr>
          <a:xfrm>
            <a:off x="1451579" y="2015732"/>
            <a:ext cx="9603275" cy="3738523"/>
          </a:xfrm>
        </p:spPr>
        <p:txBody>
          <a:bodyPr>
            <a:normAutofit/>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This situation was a department in a government.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supervisor was weak and had not been able to control the bully.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was asked to investigate and make a recommendation for action.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HR Director did not want the responsibility.  </a:t>
            </a:r>
            <a:endParaRPr lang="en-US" sz="2400" dirty="0"/>
          </a:p>
        </p:txBody>
      </p:sp>
    </p:spTree>
    <p:extLst>
      <p:ext uri="{BB962C8B-B14F-4D97-AF65-F5344CB8AC3E}">
        <p14:creationId xmlns:p14="http://schemas.microsoft.com/office/powerpoint/2010/main" val="1032356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19BD-08CB-4726-851E-58AD56D8755B}"/>
              </a:ext>
            </a:extLst>
          </p:cNvPr>
          <p:cNvSpPr>
            <a:spLocks noGrp="1"/>
          </p:cNvSpPr>
          <p:nvPr>
            <p:ph type="title"/>
          </p:nvPr>
        </p:nvSpPr>
        <p:spPr/>
        <p:txBody>
          <a:bodyPr/>
          <a:lstStyle/>
          <a:p>
            <a:pPr algn="ctr"/>
            <a:r>
              <a:rPr lang="en-US" dirty="0"/>
              <a:t>I RECOMMEND FIRING THE BULLY</a:t>
            </a:r>
            <a:br>
              <a:rPr lang="en-US" dirty="0"/>
            </a:br>
            <a:endParaRPr lang="en-US" dirty="0"/>
          </a:p>
        </p:txBody>
      </p:sp>
      <p:sp>
        <p:nvSpPr>
          <p:cNvPr id="3" name="Content Placeholder 2">
            <a:extLst>
              <a:ext uri="{FF2B5EF4-FFF2-40B4-BE49-F238E27FC236}">
                <a16:creationId xmlns:a16="http://schemas.microsoft.com/office/drawing/2014/main" id="{1F8A9AB9-DEBE-4773-8178-E9D179952242}"/>
              </a:ext>
            </a:extLst>
          </p:cNvPr>
          <p:cNvSpPr>
            <a:spLocks noGrp="1"/>
          </p:cNvSpPr>
          <p:nvPr>
            <p:ph idx="1"/>
          </p:nvPr>
        </p:nvSpPr>
        <p:spPr/>
        <p:txBody>
          <a:bodyPr/>
          <a:lstStyle/>
          <a:p>
            <a:r>
              <a:rPr lang="en-US" sz="2800" dirty="0"/>
              <a:t>The situation with the bully had been a problem for some time and as a result, I did not believe a team building would help.  </a:t>
            </a:r>
          </a:p>
          <a:p>
            <a:r>
              <a:rPr lang="en-US" sz="2800" dirty="0"/>
              <a:t>Because of this reason and the concern for the co-workers, I recommended termination.  </a:t>
            </a:r>
          </a:p>
          <a:p>
            <a:endParaRPr lang="en-US" dirty="0"/>
          </a:p>
        </p:txBody>
      </p:sp>
    </p:spTree>
    <p:extLst>
      <p:ext uri="{BB962C8B-B14F-4D97-AF65-F5344CB8AC3E}">
        <p14:creationId xmlns:p14="http://schemas.microsoft.com/office/powerpoint/2010/main" val="2496938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D6CCD-F72A-4897-9E7F-4397322C459E}"/>
              </a:ext>
            </a:extLst>
          </p:cNvPr>
          <p:cNvSpPr>
            <a:spLocks noGrp="1"/>
          </p:cNvSpPr>
          <p:nvPr>
            <p:ph type="title"/>
          </p:nvPr>
        </p:nvSpPr>
        <p:spPr/>
        <p:txBody>
          <a:bodyPr/>
          <a:lstStyle/>
          <a:p>
            <a:pPr algn="ctr"/>
            <a:r>
              <a:rPr lang="en-US" dirty="0"/>
              <a:t>TESTIFYING AS AN EXPERT ABOUT</a:t>
            </a:r>
            <a:br>
              <a:rPr lang="en-US" dirty="0"/>
            </a:br>
            <a:r>
              <a:rPr lang="en-US" dirty="0"/>
              <a:t>FIRING THE BULLY</a:t>
            </a:r>
          </a:p>
        </p:txBody>
      </p:sp>
      <p:sp>
        <p:nvSpPr>
          <p:cNvPr id="3" name="Content Placeholder 2">
            <a:extLst>
              <a:ext uri="{FF2B5EF4-FFF2-40B4-BE49-F238E27FC236}">
                <a16:creationId xmlns:a16="http://schemas.microsoft.com/office/drawing/2014/main" id="{ADBED9CB-815B-4B20-B6D4-D246C8885DDD}"/>
              </a:ext>
            </a:extLst>
          </p:cNvPr>
          <p:cNvSpPr>
            <a:spLocks noGrp="1"/>
          </p:cNvSpPr>
          <p:nvPr>
            <p:ph idx="1"/>
          </p:nvPr>
        </p:nvSpPr>
        <p:spPr/>
        <p:txBody>
          <a:bodyPr/>
          <a:lstStyle/>
          <a:p>
            <a:r>
              <a:rPr lang="en-US" sz="2800" dirty="0"/>
              <a:t>When the Bully sued, my report became an exhibit and I was an expert witness.  </a:t>
            </a:r>
          </a:p>
          <a:p>
            <a:r>
              <a:rPr lang="en-US" sz="2800" dirty="0"/>
              <a:t>As an expert, I testified about why the termination was the correct action.  </a:t>
            </a:r>
          </a:p>
          <a:p>
            <a:r>
              <a:rPr lang="en-US" sz="2800" dirty="0"/>
              <a:t>This insulates the supervisor and others from “taking the heat” for the decision.</a:t>
            </a:r>
          </a:p>
          <a:p>
            <a:pPr marL="0" indent="0">
              <a:buNone/>
            </a:pPr>
            <a:endParaRPr lang="en-US" dirty="0"/>
          </a:p>
        </p:txBody>
      </p:sp>
    </p:spTree>
    <p:extLst>
      <p:ext uri="{BB962C8B-B14F-4D97-AF65-F5344CB8AC3E}">
        <p14:creationId xmlns:p14="http://schemas.microsoft.com/office/powerpoint/2010/main" val="167656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3BAB-D970-4C06-98FC-B077C92F18DA}"/>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BULLIES DON’T CHANGE</a:t>
            </a:r>
            <a:endParaRPr lang="en-US" sz="3600" dirty="0"/>
          </a:p>
        </p:txBody>
      </p:sp>
      <p:sp>
        <p:nvSpPr>
          <p:cNvPr id="3" name="Content Placeholder 2">
            <a:extLst>
              <a:ext uri="{FF2B5EF4-FFF2-40B4-BE49-F238E27FC236}">
                <a16:creationId xmlns:a16="http://schemas.microsoft.com/office/drawing/2014/main" id="{FCC5F421-4492-42E5-A16C-1E6ED8798799}"/>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At trial, I testified that bullies don’t change and several jurors shook their heads in agreement.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jury believed that bullies should not be in the workplace.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believe this is a problem that is rampant in the workplace.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employee lost her lawsuit.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Jury decided in one hour.</a:t>
            </a:r>
          </a:p>
          <a:p>
            <a:endParaRPr lang="en-US" dirty="0"/>
          </a:p>
        </p:txBody>
      </p:sp>
    </p:spTree>
    <p:extLst>
      <p:ext uri="{BB962C8B-B14F-4D97-AF65-F5344CB8AC3E}">
        <p14:creationId xmlns:p14="http://schemas.microsoft.com/office/powerpoint/2010/main" val="3360752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6E6C-CA8E-43FB-8E77-3DC5DCC80AB2}"/>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BULLIES IN THE WORKPLACE</a:t>
            </a:r>
            <a:endParaRPr lang="en-US" sz="3600" dirty="0"/>
          </a:p>
        </p:txBody>
      </p:sp>
      <p:sp>
        <p:nvSpPr>
          <p:cNvPr id="3" name="Content Placeholder 2">
            <a:extLst>
              <a:ext uri="{FF2B5EF4-FFF2-40B4-BE49-F238E27FC236}">
                <a16:creationId xmlns:a16="http://schemas.microsoft.com/office/drawing/2014/main" id="{5EECB156-7286-4D5B-910B-70BB1C07B047}"/>
              </a:ext>
            </a:extLst>
          </p:cNvPr>
          <p:cNvSpPr>
            <a:spLocks noGrp="1"/>
          </p:cNvSpPr>
          <p:nvPr>
            <p:ph idx="1"/>
          </p:nvPr>
        </p:nvSpPr>
        <p:spPr/>
        <p:txBody>
          <a:bodyPr>
            <a:normAutofit lnSpcReduction="10000"/>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Many employees are familiar (unfortunately) with a bully in the workplace.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Supervisors don’t understand that negative attitudes are just as important to be counseled as poor performance.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When a supervisor is asked how the mood of his/her employees are when Sally is out sick or on vacation and the response is everyone is happier---There is  a problem!</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This is one scenario where an employee mediation may be helpful.</a:t>
            </a:r>
          </a:p>
          <a:p>
            <a:endParaRPr lang="en-US" dirty="0"/>
          </a:p>
        </p:txBody>
      </p:sp>
    </p:spTree>
    <p:extLst>
      <p:ext uri="{BB962C8B-B14F-4D97-AF65-F5344CB8AC3E}">
        <p14:creationId xmlns:p14="http://schemas.microsoft.com/office/powerpoint/2010/main" val="1705315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D96CFF-E3AE-4872-9031-AFF27D33C2EA}"/>
              </a:ext>
            </a:extLst>
          </p:cNvPr>
          <p:cNvSpPr>
            <a:spLocks noGrp="1"/>
          </p:cNvSpPr>
          <p:nvPr>
            <p:ph type="title"/>
          </p:nvPr>
        </p:nvSpPr>
        <p:spPr/>
        <p:txBody>
          <a:bodyPr/>
          <a:lstStyle/>
          <a:p>
            <a:pPr marL="0" marR="0" algn="ctr">
              <a:spcBef>
                <a:spcPts val="0"/>
              </a:spcBef>
              <a:spcAft>
                <a:spcPts val="0"/>
              </a:spcAft>
            </a:pPr>
            <a:r>
              <a:rPr lang="en-US" sz="4000" dirty="0">
                <a:latin typeface="Calibri" panose="020F0502020204030204" pitchFamily="34" charset="0"/>
                <a:ea typeface="Calibri" panose="020F0502020204030204" pitchFamily="34" charset="0"/>
                <a:cs typeface="Times New Roman" panose="02020603050405020304" pitchFamily="18" charset="0"/>
              </a:rPr>
              <a:t>EMPLOYEE WORKPLACE MEDIATIONS</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771347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34AF01-2995-46E3-9B9F-67634E29205A}"/>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WHEN TO USE EMPLOYEE WORKPLACE MEDIATIONS</a:t>
            </a:r>
            <a:endParaRPr lang="en-US" dirty="0"/>
          </a:p>
        </p:txBody>
      </p:sp>
      <p:sp>
        <p:nvSpPr>
          <p:cNvPr id="5" name="Content Placeholder 4">
            <a:extLst>
              <a:ext uri="{FF2B5EF4-FFF2-40B4-BE49-F238E27FC236}">
                <a16:creationId xmlns:a16="http://schemas.microsoft.com/office/drawing/2014/main" id="{606F3109-1CE4-42FE-B085-AB3C4175C1B1}"/>
              </a:ext>
            </a:extLst>
          </p:cNvPr>
          <p:cNvSpPr>
            <a:spLocks noGrp="1"/>
          </p:cNvSpPr>
          <p:nvPr>
            <p:ph idx="1"/>
          </p:nvPr>
        </p:nvSpPr>
        <p:spPr/>
        <p:txBody>
          <a:bodyPr>
            <a:normAutofit fontScale="92500"/>
          </a:bodyPr>
          <a:lstStyle/>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When there is unrest or issues of employees not getting along in a department.</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There is no complaint of harassment/discrimination but rather just personality conflicts between employees.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 When there are employees that continue to complain about each other.</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When the employees are valued workers and the only issue is their ability to get along.</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When it becomes an employee dispute that the supervisor has not been able to resolve. </a:t>
            </a:r>
          </a:p>
          <a:p>
            <a:endParaRPr lang="en-US" dirty="0"/>
          </a:p>
        </p:txBody>
      </p:sp>
    </p:spTree>
    <p:extLst>
      <p:ext uri="{BB962C8B-B14F-4D97-AF65-F5344CB8AC3E}">
        <p14:creationId xmlns:p14="http://schemas.microsoft.com/office/powerpoint/2010/main" val="198915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7705-1D3F-4345-AF68-3C888A70B42C}"/>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TIPS FOR A GOOD INVESTIGATION</a:t>
            </a:r>
            <a:endParaRPr lang="en-US" sz="3600" dirty="0"/>
          </a:p>
        </p:txBody>
      </p:sp>
      <p:sp>
        <p:nvSpPr>
          <p:cNvPr id="3" name="Content Placeholder 2">
            <a:extLst>
              <a:ext uri="{FF2B5EF4-FFF2-40B4-BE49-F238E27FC236}">
                <a16:creationId xmlns:a16="http://schemas.microsoft.com/office/drawing/2014/main" id="{93EF98D2-363A-4685-A4C8-65C114A4ABC5}"/>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Remember that a good investigator wears several hats.  </a:t>
            </a:r>
          </a:p>
          <a:p>
            <a:pPr marL="914400" lvl="2">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The hat of the claimant’s representative.</a:t>
            </a:r>
          </a:p>
          <a:p>
            <a:pPr marL="914400" lvl="2">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The hat of the accused’s representative.</a:t>
            </a:r>
          </a:p>
          <a:p>
            <a:pPr marL="914400" lvl="2">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The hat of the judge concerned about the process, fairness and neutrality. </a:t>
            </a:r>
          </a:p>
          <a:p>
            <a:pPr marL="914400" lvl="2">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The hat of the jury concerned about the fact finding.</a:t>
            </a:r>
          </a:p>
          <a:p>
            <a:pPr marL="457200" lvl="1">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lvl="1">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4099356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4052-247A-4C71-86D9-EFD9C9DB0579}"/>
              </a:ext>
            </a:extLst>
          </p:cNvPr>
          <p:cNvSpPr>
            <a:spLocks noGrp="1"/>
          </p:cNvSpPr>
          <p:nvPr>
            <p:ph type="title"/>
          </p:nvPr>
        </p:nvSpPr>
        <p:spPr/>
        <p:txBody>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HOW DO EMPLOYEE WORKPLACE MEDIATIONS WORK?</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9E98675-2757-43BC-9562-F33FB9B9837E}"/>
              </a:ext>
            </a:extLst>
          </p:cNvPr>
          <p:cNvSpPr>
            <a:spLocks noGrp="1"/>
          </p:cNvSpPr>
          <p:nvPr>
            <p:ph idx="1"/>
          </p:nvPr>
        </p:nvSpPr>
        <p:spPr/>
        <p:txBody>
          <a:bodyPr>
            <a:normAutofit lnSpcReduction="10000"/>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First, I meet with the employees separately.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listen to each employee’s issues and how it concerns the other.</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employees are told there will be a joint meeting with each one present.</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 that the joint meeting will be controlled by me and will be positive.  </a:t>
            </a:r>
          </a:p>
          <a:p>
            <a:endParaRPr lang="en-US" dirty="0"/>
          </a:p>
        </p:txBody>
      </p:sp>
    </p:spTree>
    <p:extLst>
      <p:ext uri="{BB962C8B-B14F-4D97-AF65-F5344CB8AC3E}">
        <p14:creationId xmlns:p14="http://schemas.microsoft.com/office/powerpoint/2010/main" val="13697527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3D43-1BB9-4844-B563-9F344B50BB98}"/>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THE EMPLOYEES ARE NERVOUS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ABOUT A JOINT MEETING</a:t>
            </a:r>
            <a:endParaRPr lang="en-US" dirty="0"/>
          </a:p>
        </p:txBody>
      </p:sp>
      <p:sp>
        <p:nvSpPr>
          <p:cNvPr id="3" name="Content Placeholder 2">
            <a:extLst>
              <a:ext uri="{FF2B5EF4-FFF2-40B4-BE49-F238E27FC236}">
                <a16:creationId xmlns:a16="http://schemas.microsoft.com/office/drawing/2014/main" id="{497B6525-9551-41C0-B227-9EA88E5B87C7}"/>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It is scary/hard for people to be honest with each other.</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 that I will control the meeting.</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 they have no choice but to do the joint meeting if they want any change.</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They always agree when presented this way.</a:t>
            </a:r>
          </a:p>
          <a:p>
            <a:endParaRPr lang="en-US" dirty="0"/>
          </a:p>
        </p:txBody>
      </p:sp>
    </p:spTree>
    <p:extLst>
      <p:ext uri="{BB962C8B-B14F-4D97-AF65-F5344CB8AC3E}">
        <p14:creationId xmlns:p14="http://schemas.microsoft.com/office/powerpoint/2010/main" val="1428673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3EFF-57CA-4AA2-9EC9-A59FB2A6962F}"/>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THE JOINT MEETING</a:t>
            </a:r>
            <a:endParaRPr lang="en-US" sz="3600" dirty="0"/>
          </a:p>
        </p:txBody>
      </p:sp>
      <p:sp>
        <p:nvSpPr>
          <p:cNvPr id="3" name="Content Placeholder 2">
            <a:extLst>
              <a:ext uri="{FF2B5EF4-FFF2-40B4-BE49-F238E27FC236}">
                <a16:creationId xmlns:a16="http://schemas.microsoft.com/office/drawing/2014/main" id="{E9B5533A-7A4F-4AC3-8446-C88666288195}"/>
              </a:ext>
            </a:extLst>
          </p:cNvPr>
          <p:cNvSpPr>
            <a:spLocks noGrp="1"/>
          </p:cNvSpPr>
          <p:nvPr>
            <p:ph idx="1"/>
          </p:nvPr>
        </p:nvSpPr>
        <p:spPr>
          <a:xfrm>
            <a:off x="1451579" y="2015732"/>
            <a:ext cx="9603275" cy="4037749"/>
          </a:xfrm>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 the purpose of the joint meeting which is to air differences in an honest and positive way.</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Both sides are told that they must listen openly to the other.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No one talks over the other and everyone will get their chance to talk.</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begin by explaining the “disconnect” between the employees.</a:t>
            </a:r>
          </a:p>
          <a:p>
            <a:endParaRPr lang="en-US" dirty="0"/>
          </a:p>
        </p:txBody>
      </p:sp>
    </p:spTree>
    <p:extLst>
      <p:ext uri="{BB962C8B-B14F-4D97-AF65-F5344CB8AC3E}">
        <p14:creationId xmlns:p14="http://schemas.microsoft.com/office/powerpoint/2010/main" val="35051208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E9B42-2210-4450-AC7F-C1887E432E3B}"/>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99% OF THE TIME A MISCOMMUNICATION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OR LACK OF COMMUNICATION.</a:t>
            </a:r>
            <a:endParaRPr lang="en-US" dirty="0"/>
          </a:p>
        </p:txBody>
      </p:sp>
      <p:sp>
        <p:nvSpPr>
          <p:cNvPr id="3" name="Content Placeholder 2">
            <a:extLst>
              <a:ext uri="{FF2B5EF4-FFF2-40B4-BE49-F238E27FC236}">
                <a16:creationId xmlns:a16="http://schemas.microsoft.com/office/drawing/2014/main" id="{8D52FB2B-CEC6-44AE-A5F4-79BF06DE0233}"/>
              </a:ext>
            </a:extLst>
          </p:cNvPr>
          <p:cNvSpPr>
            <a:spLocks noGrp="1"/>
          </p:cNvSpPr>
          <p:nvPr>
            <p:ph idx="1"/>
          </p:nvPr>
        </p:nvSpPr>
        <p:spPr/>
        <p:txBody>
          <a:bodyPr>
            <a:normAutofit lnSpcReduction="10000"/>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It is hard for people to be honest with each other about how the other person’s behavior is affecting them.</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Often it is a misconception that gets misinterpreted by the other person.</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My mediation training allows me to present the “disconnect” of the communication in a way that is non-threatening and supportive.</a:t>
            </a:r>
          </a:p>
          <a:p>
            <a:endParaRPr lang="en-US" dirty="0"/>
          </a:p>
        </p:txBody>
      </p:sp>
    </p:spTree>
    <p:extLst>
      <p:ext uri="{BB962C8B-B14F-4D97-AF65-F5344CB8AC3E}">
        <p14:creationId xmlns:p14="http://schemas.microsoft.com/office/powerpoint/2010/main" val="26149016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41C4-F81F-4C1B-BDD9-E4AC46F379C2}"/>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EMPLOYEES APPRECIATE EMPLOYERS THAT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HELP THEM WITH WORKPLACE ISSUES</a:t>
            </a:r>
            <a:endParaRPr lang="en-US" dirty="0"/>
          </a:p>
        </p:txBody>
      </p:sp>
      <p:sp>
        <p:nvSpPr>
          <p:cNvPr id="3" name="Content Placeholder 2">
            <a:extLst>
              <a:ext uri="{FF2B5EF4-FFF2-40B4-BE49-F238E27FC236}">
                <a16:creationId xmlns:a16="http://schemas.microsoft.com/office/drawing/2014/main" id="{5D24C8AA-A52F-4765-A310-3D25E914F1D5}"/>
              </a:ext>
            </a:extLst>
          </p:cNvPr>
          <p:cNvSpPr>
            <a:spLocks noGrp="1"/>
          </p:cNvSpPr>
          <p:nvPr>
            <p:ph idx="1"/>
          </p:nvPr>
        </p:nvSpPr>
        <p:spPr/>
        <p:txBody>
          <a:bodyPr>
            <a:normAutofit/>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After the initial nervousness, employees are grateful for workplace mediations.</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ability to “shine the light” on the issues-in a positive manner and in a controlled fashion—works wonders.</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employees are grateful and leave the mediation relieved of a burden that has been lifted.</a:t>
            </a:r>
          </a:p>
          <a:p>
            <a:r>
              <a:rPr lang="en-US" sz="2400" dirty="0">
                <a:latin typeface="Calibri" panose="020F0502020204030204" pitchFamily="34" charset="0"/>
                <a:ea typeface="Calibri" panose="020F0502020204030204" pitchFamily="34" charset="0"/>
                <a:cs typeface="Times New Roman" panose="02020603050405020304" pitchFamily="18" charset="0"/>
              </a:rPr>
              <a:t>Happy employees are more Productive employees.</a:t>
            </a:r>
            <a:endParaRPr lang="en-US" sz="2400" dirty="0"/>
          </a:p>
        </p:txBody>
      </p:sp>
    </p:spTree>
    <p:extLst>
      <p:ext uri="{BB962C8B-B14F-4D97-AF65-F5344CB8AC3E}">
        <p14:creationId xmlns:p14="http://schemas.microsoft.com/office/powerpoint/2010/main" val="964488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82FC74-B67B-4673-813A-2B30AC155AF5}"/>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CASE STUDY OF AN INVESTIGATION OF A COMPLAINT THAT BECAME A WORKPLACE MEDIATION</a:t>
            </a:r>
            <a:endParaRPr lang="en-US" dirty="0"/>
          </a:p>
        </p:txBody>
      </p:sp>
      <p:sp>
        <p:nvSpPr>
          <p:cNvPr id="5" name="Content Placeholder 4">
            <a:extLst>
              <a:ext uri="{FF2B5EF4-FFF2-40B4-BE49-F238E27FC236}">
                <a16:creationId xmlns:a16="http://schemas.microsoft.com/office/drawing/2014/main" id="{6CFA6155-60E0-453B-85A0-A85943D67F04}"/>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CASE STUDY IN THE TAX DEPARTMENT</a:t>
            </a:r>
          </a:p>
          <a:p>
            <a:pPr marL="0">
              <a:spcBef>
                <a:spcPts val="0"/>
              </a:spcBef>
            </a:pPr>
            <a:r>
              <a:rPr lang="en-US" sz="2600" dirty="0">
                <a:latin typeface="Calibri" panose="020F0502020204030204" pitchFamily="34" charset="0"/>
                <a:ea typeface="Calibri" panose="020F0502020204030204" pitchFamily="34" charset="0"/>
                <a:cs typeface="Times New Roman" panose="02020603050405020304" pitchFamily="18" charset="0"/>
              </a:rPr>
              <a:t>A complaint was made by Rosie, an employee in the tax department of a government.  </a:t>
            </a:r>
          </a:p>
          <a:p>
            <a:pPr marL="0">
              <a:spcBef>
                <a:spcPts val="0"/>
              </a:spcBef>
            </a:pPr>
            <a:r>
              <a:rPr lang="en-US" sz="2600" dirty="0">
                <a:latin typeface="Calibri" panose="020F0502020204030204" pitchFamily="34" charset="0"/>
                <a:ea typeface="Calibri" panose="020F0502020204030204" pitchFamily="34" charset="0"/>
                <a:cs typeface="Times New Roman" panose="02020603050405020304" pitchFamily="18" charset="0"/>
              </a:rPr>
              <a:t>Rosie was interviewed and while she complained of the other women in the department, she was also very critical of the supervisor.</a:t>
            </a:r>
          </a:p>
          <a:p>
            <a:endParaRPr lang="en-US" dirty="0"/>
          </a:p>
        </p:txBody>
      </p:sp>
    </p:spTree>
    <p:extLst>
      <p:ext uri="{BB962C8B-B14F-4D97-AF65-F5344CB8AC3E}">
        <p14:creationId xmlns:p14="http://schemas.microsoft.com/office/powerpoint/2010/main" val="21453928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4697-CCFA-4977-9498-12E75A7F0002}"/>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INTERVIEWS OF THE WOMEN EMPLOYEES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CONCERNING ROSIE’S COMPLAINTS</a:t>
            </a:r>
            <a:endParaRPr lang="en-US" dirty="0"/>
          </a:p>
        </p:txBody>
      </p:sp>
      <p:sp>
        <p:nvSpPr>
          <p:cNvPr id="3" name="Content Placeholder 2">
            <a:extLst>
              <a:ext uri="{FF2B5EF4-FFF2-40B4-BE49-F238E27FC236}">
                <a16:creationId xmlns:a16="http://schemas.microsoft.com/office/drawing/2014/main" id="{5F1DE9F9-093E-47A8-BEDD-A9D4FEFA9D61}"/>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staff was comprised of all women other than the Department Head.</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After the interviews, Rosie’s complaint about the other women was not corroborated and did not constitute potential discrimination.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However, the other women in the department confirmed the same complaints against the Department Head.  </a:t>
            </a:r>
          </a:p>
          <a:p>
            <a:endParaRPr lang="en-US" dirty="0"/>
          </a:p>
        </p:txBody>
      </p:sp>
    </p:spTree>
    <p:extLst>
      <p:ext uri="{BB962C8B-B14F-4D97-AF65-F5344CB8AC3E}">
        <p14:creationId xmlns:p14="http://schemas.microsoft.com/office/powerpoint/2010/main" val="1229603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7B958-549A-4E4C-AD3E-A4B024FC06DE}"/>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CRITICISM OF THE DEPARTMENT HEAD</a:t>
            </a:r>
            <a:endParaRPr lang="en-US" sz="3600" dirty="0"/>
          </a:p>
        </p:txBody>
      </p:sp>
      <p:sp>
        <p:nvSpPr>
          <p:cNvPr id="3" name="Content Placeholder 2">
            <a:extLst>
              <a:ext uri="{FF2B5EF4-FFF2-40B4-BE49-F238E27FC236}">
                <a16:creationId xmlns:a16="http://schemas.microsoft.com/office/drawing/2014/main" id="{39CA1615-202E-4CE0-8E0F-5A5AD28BF848}"/>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employees liked their boss, the Department Head, when he was in a good mood.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However, they never knew if he would be in a bad mood or a good mood.</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They all agreed he had an anger issue and they walked on eggshells because they didn’t know what kind of mood he would be in.</a:t>
            </a:r>
          </a:p>
          <a:p>
            <a:endParaRPr lang="en-US" dirty="0"/>
          </a:p>
        </p:txBody>
      </p:sp>
    </p:spTree>
    <p:extLst>
      <p:ext uri="{BB962C8B-B14F-4D97-AF65-F5344CB8AC3E}">
        <p14:creationId xmlns:p14="http://schemas.microsoft.com/office/powerpoint/2010/main" val="1718311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0D2B7-5850-4BC6-8832-35D1883BB845}"/>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NO ONE COMPLAINTED ABOUT THE</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DEPARTMENT HEAD TO HR</a:t>
            </a:r>
            <a:endParaRPr lang="en-US" dirty="0"/>
          </a:p>
        </p:txBody>
      </p:sp>
      <p:sp>
        <p:nvSpPr>
          <p:cNvPr id="3" name="Content Placeholder 2">
            <a:extLst>
              <a:ext uri="{FF2B5EF4-FFF2-40B4-BE49-F238E27FC236}">
                <a16:creationId xmlns:a16="http://schemas.microsoft.com/office/drawing/2014/main" id="{32F43370-D7A0-4615-8473-2E34962140B0}"/>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No complaint had been made against the Department Head.</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However, four women had transferred out of the Department at their request.</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Two others were trying to get transfers.</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No one said anything because they knew that the Department Head was friends with one of the council members.</a:t>
            </a:r>
          </a:p>
          <a:p>
            <a:endParaRPr lang="en-US" dirty="0"/>
          </a:p>
        </p:txBody>
      </p:sp>
    </p:spTree>
    <p:extLst>
      <p:ext uri="{BB962C8B-B14F-4D97-AF65-F5344CB8AC3E}">
        <p14:creationId xmlns:p14="http://schemas.microsoft.com/office/powerpoint/2010/main" val="1130235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C9664-0F91-4201-B9DF-3DA6A37D1B7D}"/>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INTERVIEW OF THE DEPARTMENT HEAD</a:t>
            </a:r>
            <a:endParaRPr lang="en-US" sz="3600" dirty="0"/>
          </a:p>
        </p:txBody>
      </p:sp>
      <p:sp>
        <p:nvSpPr>
          <p:cNvPr id="3" name="Content Placeholder 2">
            <a:extLst>
              <a:ext uri="{FF2B5EF4-FFF2-40B4-BE49-F238E27FC236}">
                <a16:creationId xmlns:a16="http://schemas.microsoft.com/office/drawing/2014/main" id="{4615FDC2-4B80-4FCF-A9B9-364250F20DDB}"/>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asked the Department Head why he thought four of his eight-member staff had recently left or transferred to another department.</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He had no answer and had not given it any thought.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When asked to consider if it might have anything to do with his management style, he was perplexed.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He did agree that he could not afford to lose any more of his experienced staff.</a:t>
            </a:r>
          </a:p>
          <a:p>
            <a:endParaRPr lang="en-US" dirty="0"/>
          </a:p>
        </p:txBody>
      </p:sp>
    </p:spTree>
    <p:extLst>
      <p:ext uri="{BB962C8B-B14F-4D97-AF65-F5344CB8AC3E}">
        <p14:creationId xmlns:p14="http://schemas.microsoft.com/office/powerpoint/2010/main" val="23555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726E-E57C-45AB-BFF0-D78F2CFA315B}"/>
              </a:ext>
            </a:extLst>
          </p:cNvPr>
          <p:cNvSpPr>
            <a:spLocks noGrp="1"/>
          </p:cNvSpPr>
          <p:nvPr>
            <p:ph type="title"/>
          </p:nvPr>
        </p:nvSpPr>
        <p:spPr/>
        <p:txBody>
          <a:bodyPr>
            <a:normAutofit/>
          </a:bodyPr>
          <a:lstStyle/>
          <a:p>
            <a:pPr algn="ctr"/>
            <a:r>
              <a:rPr lang="en-US" sz="4000" dirty="0"/>
              <a:t>the role of the investigator is not an easy one.</a:t>
            </a:r>
            <a:br>
              <a:rPr lang="en-US" sz="4000" dirty="0"/>
            </a:br>
            <a:endParaRPr lang="en-US" sz="4000" dirty="0"/>
          </a:p>
        </p:txBody>
      </p:sp>
    </p:spTree>
    <p:extLst>
      <p:ext uri="{BB962C8B-B14F-4D97-AF65-F5344CB8AC3E}">
        <p14:creationId xmlns:p14="http://schemas.microsoft.com/office/powerpoint/2010/main" val="16081415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CBBF7-1EF3-4720-ABDC-B0F6818FAD5A}"/>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DISCUSSION WITH THE DEPARTMENT HEAD</a:t>
            </a:r>
            <a:endParaRPr lang="en-US" dirty="0"/>
          </a:p>
        </p:txBody>
      </p:sp>
      <p:sp>
        <p:nvSpPr>
          <p:cNvPr id="3" name="Content Placeholder 2">
            <a:extLst>
              <a:ext uri="{FF2B5EF4-FFF2-40B4-BE49-F238E27FC236}">
                <a16:creationId xmlns:a16="http://schemas.microsoft.com/office/drawing/2014/main" id="{FF5253CF-1E11-4CB8-AAC3-F593E57211B7}"/>
              </a:ext>
            </a:extLst>
          </p:cNvPr>
          <p:cNvSpPr>
            <a:spLocks noGrp="1"/>
          </p:cNvSpPr>
          <p:nvPr>
            <p:ph idx="1"/>
          </p:nvPr>
        </p:nvSpPr>
        <p:spPr/>
        <p:txBody>
          <a:bodyPr>
            <a:normAutofit/>
          </a:bodyPr>
          <a:lstStyle/>
          <a:p>
            <a:r>
              <a:rPr lang="en-US" sz="2800" dirty="0"/>
              <a:t>I told the Department Head that his good/bad mood flip flop was creating undue stress on his staff because they never knew what mood he would be in for the day.  </a:t>
            </a:r>
          </a:p>
          <a:p>
            <a:r>
              <a:rPr lang="en-US" sz="2800" dirty="0"/>
              <a:t>He was told that all of his staff had agreed that they liked him personally just didn’t like working with him because of his moods.</a:t>
            </a:r>
          </a:p>
        </p:txBody>
      </p:sp>
    </p:spTree>
    <p:extLst>
      <p:ext uri="{BB962C8B-B14F-4D97-AF65-F5344CB8AC3E}">
        <p14:creationId xmlns:p14="http://schemas.microsoft.com/office/powerpoint/2010/main" val="38779610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B099-BF41-47BF-97D0-D899474D4142}"/>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AGREEMENT FROM THE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DEPARTMENT HEAD FOR ADVICE</a:t>
            </a:r>
            <a:endParaRPr lang="en-US" dirty="0"/>
          </a:p>
        </p:txBody>
      </p:sp>
      <p:sp>
        <p:nvSpPr>
          <p:cNvPr id="3" name="Content Placeholder 2">
            <a:extLst>
              <a:ext uri="{FF2B5EF4-FFF2-40B4-BE49-F238E27FC236}">
                <a16:creationId xmlns:a16="http://schemas.microsoft.com/office/drawing/2014/main" id="{1C424F07-BCF8-45E8-BDAA-0443ABA66C00}"/>
              </a:ext>
            </a:extLst>
          </p:cNvPr>
          <p:cNvSpPr>
            <a:spLocks noGrp="1"/>
          </p:cNvSpPr>
          <p:nvPr>
            <p:ph idx="1"/>
          </p:nvPr>
        </p:nvSpPr>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The Department Head realized his department and his job were in jeopardy if changes were not made.  </a:t>
            </a:r>
          </a:p>
          <a:p>
            <a:r>
              <a:rPr lang="en-US" sz="2800" dirty="0">
                <a:latin typeface="Calibri" panose="020F0502020204030204" pitchFamily="34" charset="0"/>
                <a:ea typeface="Calibri" panose="020F0502020204030204" pitchFamily="34" charset="0"/>
                <a:cs typeface="Times New Roman" panose="02020603050405020304" pitchFamily="18" charset="0"/>
              </a:rPr>
              <a:t>He offered to “do whatever it took.”  </a:t>
            </a:r>
          </a:p>
          <a:p>
            <a:r>
              <a:rPr lang="en-US" sz="2800" dirty="0">
                <a:latin typeface="Calibri" panose="020F0502020204030204" pitchFamily="34" charset="0"/>
                <a:ea typeface="Calibri" panose="020F0502020204030204" pitchFamily="34" charset="0"/>
                <a:cs typeface="Times New Roman" panose="02020603050405020304" pitchFamily="18" charset="0"/>
              </a:rPr>
              <a:t>I was honest but blunt with him about his moodiness.  </a:t>
            </a:r>
          </a:p>
          <a:p>
            <a:r>
              <a:rPr lang="en-US" sz="2800" dirty="0">
                <a:latin typeface="Calibri" panose="020F0502020204030204" pitchFamily="34" charset="0"/>
                <a:ea typeface="Calibri" panose="020F0502020204030204" pitchFamily="34" charset="0"/>
                <a:cs typeface="Times New Roman" panose="02020603050405020304" pitchFamily="18" charset="0"/>
              </a:rPr>
              <a:t>I suggested a team building session with his staff.</a:t>
            </a:r>
            <a:endParaRPr lang="en-US" sz="2800" dirty="0"/>
          </a:p>
        </p:txBody>
      </p:sp>
    </p:spTree>
    <p:extLst>
      <p:ext uri="{BB962C8B-B14F-4D97-AF65-F5344CB8AC3E}">
        <p14:creationId xmlns:p14="http://schemas.microsoft.com/office/powerpoint/2010/main" val="1456939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6C19-F2CB-42EE-9B21-B892707FF3C5}"/>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MEETING WITH THE STAFF TO PREPARE FOR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THE TEAM BUILDING SESSION</a:t>
            </a:r>
            <a:endParaRPr lang="en-US" dirty="0"/>
          </a:p>
        </p:txBody>
      </p:sp>
      <p:sp>
        <p:nvSpPr>
          <p:cNvPr id="3" name="Content Placeholder 2">
            <a:extLst>
              <a:ext uri="{FF2B5EF4-FFF2-40B4-BE49-F238E27FC236}">
                <a16:creationId xmlns:a16="http://schemas.microsoft.com/office/drawing/2014/main" id="{1640E456-8AD5-4577-95C3-67157D1B5F74}"/>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staff was nervous about a team building session.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reminded them that they could keep the workplace the same-which no one wanted—or participate in a session to see if improvements could be made.  </a:t>
            </a:r>
          </a:p>
          <a:p>
            <a:endParaRPr lang="en-US" dirty="0"/>
          </a:p>
        </p:txBody>
      </p:sp>
    </p:spTree>
    <p:extLst>
      <p:ext uri="{BB962C8B-B14F-4D97-AF65-F5344CB8AC3E}">
        <p14:creationId xmlns:p14="http://schemas.microsoft.com/office/powerpoint/2010/main" val="1663685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02DB-9362-4A67-8FB6-C564E9893813}"/>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PREMEETING WITH THE DEPARTMENT HEAD</a:t>
            </a:r>
            <a:endParaRPr lang="en-US" dirty="0"/>
          </a:p>
        </p:txBody>
      </p:sp>
      <p:sp>
        <p:nvSpPr>
          <p:cNvPr id="3" name="Content Placeholder 2">
            <a:extLst>
              <a:ext uri="{FF2B5EF4-FFF2-40B4-BE49-F238E27FC236}">
                <a16:creationId xmlns:a16="http://schemas.microsoft.com/office/drawing/2014/main" id="{8BDF4F87-41D9-41F0-8E01-30DEBE5E757C}"/>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met again with the Department Head.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He was given suggestions about what to express in the team building session.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stressed to him that it was important he be honest with his staff and let them know how important they were to him and the department.</a:t>
            </a:r>
          </a:p>
          <a:p>
            <a:endParaRPr lang="en-US" dirty="0"/>
          </a:p>
        </p:txBody>
      </p:sp>
    </p:spTree>
    <p:extLst>
      <p:ext uri="{BB962C8B-B14F-4D97-AF65-F5344CB8AC3E}">
        <p14:creationId xmlns:p14="http://schemas.microsoft.com/office/powerpoint/2010/main" val="37585786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744B-7976-43DA-8F4E-BD7054A7850B}"/>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TEAM BUILDING SESSION</a:t>
            </a:r>
            <a:endParaRPr lang="en-US" dirty="0"/>
          </a:p>
        </p:txBody>
      </p:sp>
      <p:sp>
        <p:nvSpPr>
          <p:cNvPr id="3" name="Content Placeholder 2">
            <a:extLst>
              <a:ext uri="{FF2B5EF4-FFF2-40B4-BE49-F238E27FC236}">
                <a16:creationId xmlns:a16="http://schemas.microsoft.com/office/drawing/2014/main" id="{A1897210-37D7-40AC-9F2B-0FDF6700DE3E}"/>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explained the purpose of the team building session.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gave a short overview of the situation.</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The Department Head expressed his concerns about their feelings and his desire to work on his moodiness.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A positive exchange began, and everyone relaxed.</a:t>
            </a:r>
          </a:p>
          <a:p>
            <a:endParaRPr lang="en-US" dirty="0"/>
          </a:p>
        </p:txBody>
      </p:sp>
    </p:spTree>
    <p:extLst>
      <p:ext uri="{BB962C8B-B14F-4D97-AF65-F5344CB8AC3E}">
        <p14:creationId xmlns:p14="http://schemas.microsoft.com/office/powerpoint/2010/main" val="19147918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85DEA-41E1-44C0-8198-6896C01323A2}"/>
              </a:ext>
            </a:extLst>
          </p:cNvPr>
          <p:cNvSpPr>
            <a:spLocks noGrp="1"/>
          </p:cNvSpPr>
          <p:nvPr>
            <p:ph type="title"/>
          </p:nvPr>
        </p:nvSpPr>
        <p:spPr/>
        <p:txBody>
          <a:bodyPr>
            <a:norm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POST TEAM BUILDING</a:t>
            </a:r>
            <a:endParaRPr lang="en-US" sz="3600" dirty="0"/>
          </a:p>
        </p:txBody>
      </p:sp>
      <p:sp>
        <p:nvSpPr>
          <p:cNvPr id="3" name="Content Placeholder 2">
            <a:extLst>
              <a:ext uri="{FF2B5EF4-FFF2-40B4-BE49-F238E27FC236}">
                <a16:creationId xmlns:a16="http://schemas.microsoft.com/office/drawing/2014/main" id="{7E81E96E-C3D7-4AEE-8174-7E50D7BE4518}"/>
              </a:ext>
            </a:extLst>
          </p:cNvPr>
          <p:cNvSpPr>
            <a:spLocks noGrp="1"/>
          </p:cNvSpPr>
          <p:nvPr>
            <p:ph idx="1"/>
          </p:nvPr>
        </p:nvSpPr>
        <p:spPr/>
        <p:txBody>
          <a:bodyPr/>
          <a:lstStyle/>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met with the Department Head.</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Discussed with him that the City would expect a performance plan and that he would need to agree and sign it.  </a:t>
            </a:r>
          </a:p>
          <a:p>
            <a:pPr marL="0" marR="0">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I prepared one for his review.</a:t>
            </a:r>
          </a:p>
          <a:p>
            <a:endParaRPr lang="en-US" dirty="0"/>
          </a:p>
        </p:txBody>
      </p:sp>
    </p:spTree>
    <p:extLst>
      <p:ext uri="{BB962C8B-B14F-4D97-AF65-F5344CB8AC3E}">
        <p14:creationId xmlns:p14="http://schemas.microsoft.com/office/powerpoint/2010/main" val="8523234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92591-5ADC-421B-A62C-F718CC54FA04}"/>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REPORT OF THE EMPLOYEE MEDIATION</a:t>
            </a:r>
            <a:endParaRPr lang="en-US" dirty="0"/>
          </a:p>
        </p:txBody>
      </p:sp>
      <p:sp>
        <p:nvSpPr>
          <p:cNvPr id="3" name="Content Placeholder 2">
            <a:extLst>
              <a:ext uri="{FF2B5EF4-FFF2-40B4-BE49-F238E27FC236}">
                <a16:creationId xmlns:a16="http://schemas.microsoft.com/office/drawing/2014/main" id="{B55FEA30-D8DA-46A7-B4B1-3DE374B6F8E7}"/>
              </a:ext>
            </a:extLst>
          </p:cNvPr>
          <p:cNvSpPr>
            <a:spLocks noGrp="1"/>
          </p:cNvSpPr>
          <p:nvPr>
            <p:ph idx="1"/>
          </p:nvPr>
        </p:nvSpPr>
        <p:spPr/>
        <p:txBody>
          <a:bodyPr/>
          <a:lstStyle/>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always prepare a report.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This once detailed the original complaint and the interviews of the staff.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It also included a report of the issues with the management style of the Department Head.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found no discrimination or harassment, but a need for behavior modification of his management style.  </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I detailed the team building session.  </a:t>
            </a:r>
          </a:p>
          <a:p>
            <a:endParaRPr lang="en-US" dirty="0"/>
          </a:p>
        </p:txBody>
      </p:sp>
    </p:spTree>
    <p:extLst>
      <p:ext uri="{BB962C8B-B14F-4D97-AF65-F5344CB8AC3E}">
        <p14:creationId xmlns:p14="http://schemas.microsoft.com/office/powerpoint/2010/main" val="38884392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39801-B8BD-4F90-A14B-BBDDBBBFF64B}"/>
              </a:ext>
            </a:extLst>
          </p:cNvPr>
          <p:cNvSpPr>
            <a:spLocks noGrp="1"/>
          </p:cNvSpPr>
          <p:nvPr>
            <p:ph type="title"/>
          </p:nvPr>
        </p:nvSpPr>
        <p:spPr>
          <a:xfrm>
            <a:off x="1435177" y="584462"/>
            <a:ext cx="8643154" cy="1348033"/>
          </a:xfrm>
        </p:spPr>
        <p:txBody>
          <a:bodyPr>
            <a:normAutofit/>
          </a:bodyPr>
          <a:lstStyle/>
          <a:p>
            <a:pPr algn="ctr"/>
            <a:r>
              <a:rPr lang="en-US" sz="4000" dirty="0"/>
              <a:t>Questions</a:t>
            </a:r>
            <a:br>
              <a:rPr lang="en-US" sz="4000" dirty="0"/>
            </a:br>
            <a:endParaRPr lang="en-US" sz="4000" dirty="0"/>
          </a:p>
        </p:txBody>
      </p:sp>
      <p:sp>
        <p:nvSpPr>
          <p:cNvPr id="3" name="Text Placeholder 2">
            <a:extLst>
              <a:ext uri="{FF2B5EF4-FFF2-40B4-BE49-F238E27FC236}">
                <a16:creationId xmlns:a16="http://schemas.microsoft.com/office/drawing/2014/main" id="{325AED79-7C65-432E-906B-6BF02E796D4D}"/>
              </a:ext>
            </a:extLst>
          </p:cNvPr>
          <p:cNvSpPr>
            <a:spLocks noGrp="1"/>
          </p:cNvSpPr>
          <p:nvPr>
            <p:ph type="body" idx="1"/>
          </p:nvPr>
        </p:nvSpPr>
        <p:spPr>
          <a:xfrm>
            <a:off x="1441531" y="1659119"/>
            <a:ext cx="8630446" cy="4062951"/>
          </a:xfrm>
        </p:spPr>
        <p:txBody>
          <a:bodyPr>
            <a:normAutofit lnSpcReduction="10000"/>
          </a:bodyPr>
          <a:lstStyle/>
          <a:p>
            <a:r>
              <a:rPr lang="en-US" sz="2600" dirty="0"/>
              <a:t>Carla Cotropia</a:t>
            </a:r>
          </a:p>
          <a:p>
            <a:r>
              <a:rPr lang="en-US" sz="2600" dirty="0"/>
              <a:t>Mills Shirley LLP</a:t>
            </a:r>
          </a:p>
          <a:p>
            <a:r>
              <a:rPr lang="en-US" sz="2600" dirty="0"/>
              <a:t>Three Riverway, Suite 670 Houston, Texas 77056</a:t>
            </a:r>
            <a:br>
              <a:rPr lang="en-US" sz="2600" dirty="0"/>
            </a:br>
            <a:r>
              <a:rPr lang="en-US" sz="2600" dirty="0"/>
              <a:t>(713)571-4204 </a:t>
            </a:r>
          </a:p>
          <a:p>
            <a:r>
              <a:rPr lang="en-US" sz="2600" dirty="0"/>
              <a:t>ccotropia@millsshirley.com</a:t>
            </a:r>
          </a:p>
          <a:p>
            <a:r>
              <a:rPr lang="en-US" sz="2600" dirty="0">
                <a:hlinkClick r:id="rId2"/>
              </a:rPr>
              <a:t>www.cotropiaworkshops.com</a:t>
            </a:r>
            <a:endParaRPr lang="en-US" sz="2600" dirty="0"/>
          </a:p>
          <a:p>
            <a:r>
              <a:rPr lang="en-US" sz="2600" dirty="0"/>
              <a:t>Carla’s Newsletter at www.cotropiaworks.com/newsletters/</a:t>
            </a:r>
          </a:p>
          <a:p>
            <a:endParaRPr lang="en-US" dirty="0"/>
          </a:p>
        </p:txBody>
      </p:sp>
    </p:spTree>
    <p:extLst>
      <p:ext uri="{BB962C8B-B14F-4D97-AF65-F5344CB8AC3E}">
        <p14:creationId xmlns:p14="http://schemas.microsoft.com/office/powerpoint/2010/main" val="293709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489C-1927-4EE0-820D-D0A2AB3F699D}"/>
              </a:ext>
            </a:extLst>
          </p:cNvPr>
          <p:cNvSpPr>
            <a:spLocks noGrp="1"/>
          </p:cNvSpPr>
          <p:nvPr>
            <p:ph type="title"/>
          </p:nvPr>
        </p:nvSpPr>
        <p:spPr/>
        <p:txBody>
          <a:bodyPr>
            <a:normAutofit/>
          </a:bodyPr>
          <a:lstStyle/>
          <a:p>
            <a:pPr algn="ctr"/>
            <a:r>
              <a:rPr lang="en-US" sz="3600" dirty="0"/>
              <a:t>When do you investigate?</a:t>
            </a:r>
          </a:p>
        </p:txBody>
      </p:sp>
      <p:sp>
        <p:nvSpPr>
          <p:cNvPr id="3" name="Content Placeholder 2">
            <a:extLst>
              <a:ext uri="{FF2B5EF4-FFF2-40B4-BE49-F238E27FC236}">
                <a16:creationId xmlns:a16="http://schemas.microsoft.com/office/drawing/2014/main" id="{BB491CF4-F074-4304-BE24-0DDC3F3C16EE}"/>
              </a:ext>
            </a:extLst>
          </p:cNvPr>
          <p:cNvSpPr>
            <a:spLocks noGrp="1"/>
          </p:cNvSpPr>
          <p:nvPr>
            <p:ph idx="1"/>
          </p:nvPr>
        </p:nvSpPr>
        <p:spPr/>
        <p:txBody>
          <a:bodyPr>
            <a:normAutofit/>
          </a:bodyPr>
          <a:lstStyle/>
          <a:p>
            <a:r>
              <a:rPr lang="en-US" sz="2800" dirty="0"/>
              <a:t>If in doubt, investigate.  The worst thing you can do if there is </a:t>
            </a:r>
            <a:r>
              <a:rPr lang="en-US" sz="2800"/>
              <a:t>a complaint</a:t>
            </a:r>
            <a:r>
              <a:rPr lang="en-US" sz="2800" dirty="0"/>
              <a:t>, is to do nothing.  Even if the complaint does not allege a legal wrong doing, you should look into it or consider an employee mediation.</a:t>
            </a:r>
          </a:p>
        </p:txBody>
      </p:sp>
    </p:spTree>
    <p:extLst>
      <p:ext uri="{BB962C8B-B14F-4D97-AF65-F5344CB8AC3E}">
        <p14:creationId xmlns:p14="http://schemas.microsoft.com/office/powerpoint/2010/main" val="168959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ACEA-0144-40B6-806B-296E3EBEA866}"/>
              </a:ext>
            </a:extLst>
          </p:cNvPr>
          <p:cNvSpPr>
            <a:spLocks noGrp="1"/>
          </p:cNvSpPr>
          <p:nvPr>
            <p:ph type="title"/>
          </p:nvPr>
        </p:nvSpPr>
        <p:spPr>
          <a:xfrm>
            <a:off x="1454239" y="1756130"/>
            <a:ext cx="8643154" cy="1887950"/>
          </a:xfrm>
        </p:spPr>
        <p:txBody>
          <a:bodyPr>
            <a:normAutofit/>
          </a:bodyPr>
          <a:lstStyle/>
          <a:p>
            <a:pPr algn="ctr"/>
            <a:r>
              <a:rPr lang="en-US" sz="4000" dirty="0"/>
              <a:t>Splinters can become infected.</a:t>
            </a:r>
            <a:br>
              <a:rPr lang="en-US" sz="4000" dirty="0"/>
            </a:br>
            <a:endParaRPr lang="en-US" sz="4000" dirty="0"/>
          </a:p>
        </p:txBody>
      </p:sp>
      <p:sp>
        <p:nvSpPr>
          <p:cNvPr id="3" name="Text Placeholder 2">
            <a:extLst>
              <a:ext uri="{FF2B5EF4-FFF2-40B4-BE49-F238E27FC236}">
                <a16:creationId xmlns:a16="http://schemas.microsoft.com/office/drawing/2014/main" id="{BF5BB81B-F2E1-4432-A204-47363EBF319E}"/>
              </a:ext>
            </a:extLst>
          </p:cNvPr>
          <p:cNvSpPr>
            <a:spLocks noGrp="1"/>
          </p:cNvSpPr>
          <p:nvPr>
            <p:ph type="body" idx="1"/>
          </p:nvPr>
        </p:nvSpPr>
        <p:spPr>
          <a:xfrm>
            <a:off x="1454239" y="3806195"/>
            <a:ext cx="8630446" cy="1012929"/>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Little things can become big litigation problems.</a:t>
            </a:r>
            <a:endParaRPr lang="en-US" sz="2800" dirty="0"/>
          </a:p>
        </p:txBody>
      </p:sp>
    </p:spTree>
    <p:extLst>
      <p:ext uri="{BB962C8B-B14F-4D97-AF65-F5344CB8AC3E}">
        <p14:creationId xmlns:p14="http://schemas.microsoft.com/office/powerpoint/2010/main" val="21465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F525-6252-4D13-97AD-CEC97CAEB46E}"/>
              </a:ext>
            </a:extLst>
          </p:cNvPr>
          <p:cNvSpPr>
            <a:spLocks noGrp="1"/>
          </p:cNvSpPr>
          <p:nvPr>
            <p:ph type="title"/>
          </p:nvPr>
        </p:nvSpPr>
        <p:spPr/>
        <p:txBody>
          <a:bodyPr>
            <a:noAutofit/>
          </a:bodyPr>
          <a:lstStyle/>
          <a:p>
            <a:pPr algn="ctr"/>
            <a:r>
              <a:rPr lang="en-US" sz="3600" dirty="0">
                <a:latin typeface="Calibri" panose="020F0502020204030204" pitchFamily="34" charset="0"/>
                <a:ea typeface="Calibri" panose="020F0502020204030204" pitchFamily="34" charset="0"/>
                <a:cs typeface="Times New Roman" panose="02020603050405020304" pitchFamily="18" charset="0"/>
              </a:rPr>
              <a:t>INVESTIGATIONS SHOULD BE </a:t>
            </a:r>
            <a:br>
              <a:rPr lang="en-US" sz="3600" dirty="0">
                <a:latin typeface="Calibri" panose="020F0502020204030204" pitchFamily="34" charset="0"/>
                <a:ea typeface="Calibri" panose="020F0502020204030204" pitchFamily="34" charset="0"/>
                <a:cs typeface="Times New Roman" panose="02020603050405020304" pitchFamily="18" charset="0"/>
              </a:rPr>
            </a:br>
            <a:r>
              <a:rPr lang="en-US" sz="3600" dirty="0">
                <a:latin typeface="Calibri" panose="020F0502020204030204" pitchFamily="34" charset="0"/>
                <a:ea typeface="Calibri" panose="020F0502020204030204" pitchFamily="34" charset="0"/>
                <a:cs typeface="Times New Roman" panose="02020603050405020304" pitchFamily="18" charset="0"/>
              </a:rPr>
              <a:t>CONDUCTED PROMPTLY.</a:t>
            </a:r>
            <a:endParaRPr lang="en-US" sz="3600" dirty="0"/>
          </a:p>
        </p:txBody>
      </p:sp>
      <p:sp>
        <p:nvSpPr>
          <p:cNvPr id="3" name="Content Placeholder 2">
            <a:extLst>
              <a:ext uri="{FF2B5EF4-FFF2-40B4-BE49-F238E27FC236}">
                <a16:creationId xmlns:a16="http://schemas.microsoft.com/office/drawing/2014/main" id="{F16DC377-FCCD-47EF-8D71-9F933DD93462}"/>
              </a:ext>
            </a:extLst>
          </p:cNvPr>
          <p:cNvSpPr>
            <a:spLocks noGrp="1"/>
          </p:cNvSpPr>
          <p:nvPr>
            <p:ph idx="1"/>
          </p:nvPr>
        </p:nvSpPr>
        <p:spPr/>
        <p:txBody>
          <a:bodyPr/>
          <a:lstStyle/>
          <a:p>
            <a:pPr marL="0" marR="0">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However, never put an actual time frame in your handbook.  Handbooks must be followed and look bad in court if they haven’t been followed.  Don’t hamstring yourself with specific dates to respond.</a:t>
            </a:r>
          </a:p>
          <a:p>
            <a:endParaRPr lang="en-US" dirty="0"/>
          </a:p>
        </p:txBody>
      </p:sp>
    </p:spTree>
    <p:extLst>
      <p:ext uri="{BB962C8B-B14F-4D97-AF65-F5344CB8AC3E}">
        <p14:creationId xmlns:p14="http://schemas.microsoft.com/office/powerpoint/2010/main" val="264636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13F9-6A31-4190-A934-D14D48F6CC4E}"/>
              </a:ext>
            </a:extLst>
          </p:cNvPr>
          <p:cNvSpPr>
            <a:spLocks noGrp="1"/>
          </p:cNvSpPr>
          <p:nvPr>
            <p:ph type="title"/>
          </p:nvPr>
        </p:nvSpPr>
        <p:spPr/>
        <p:txBody>
          <a:bodyPr>
            <a:normAutofit/>
          </a:bodyPr>
          <a:lstStyle/>
          <a:p>
            <a:pPr algn="ctr"/>
            <a:r>
              <a:rPr lang="en-US" sz="4400" dirty="0">
                <a:latin typeface="Calibri" panose="020F0502020204030204" pitchFamily="34" charset="0"/>
                <a:ea typeface="Calibri" panose="020F0502020204030204" pitchFamily="34" charset="0"/>
                <a:cs typeface="Times New Roman" panose="02020603050405020304" pitchFamily="18" charset="0"/>
              </a:rPr>
              <a:t>CONFIDENTIALITY</a:t>
            </a:r>
            <a:endParaRPr lang="en-US" sz="4400" dirty="0"/>
          </a:p>
        </p:txBody>
      </p:sp>
      <p:sp>
        <p:nvSpPr>
          <p:cNvPr id="3" name="Content Placeholder 2">
            <a:extLst>
              <a:ext uri="{FF2B5EF4-FFF2-40B4-BE49-F238E27FC236}">
                <a16:creationId xmlns:a16="http://schemas.microsoft.com/office/drawing/2014/main" id="{48EEEF59-C151-47D4-BFF6-C54BBC593884}"/>
              </a:ext>
            </a:extLst>
          </p:cNvPr>
          <p:cNvSpPr>
            <a:spLocks noGrp="1"/>
          </p:cNvSpPr>
          <p:nvPr>
            <p:ph idx="1"/>
          </p:nvPr>
        </p:nvSpPr>
        <p:spPr/>
        <p:txBody>
          <a:bodyPr>
            <a:norm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If you receive a complaint and the individual says they don’t want you to say or do anything, you have just been handed a loaded bomb.  You must take it forward.  Make sure your supervisors are aware of this.</a:t>
            </a:r>
            <a:endParaRPr lang="en-US" sz="3200" dirty="0"/>
          </a:p>
        </p:txBody>
      </p:sp>
    </p:spTree>
    <p:extLst>
      <p:ext uri="{BB962C8B-B14F-4D97-AF65-F5344CB8AC3E}">
        <p14:creationId xmlns:p14="http://schemas.microsoft.com/office/powerpoint/2010/main" val="22117097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1625</TotalTime>
  <Words>2871</Words>
  <Application>Microsoft Office PowerPoint</Application>
  <PresentationFormat>Widescreen</PresentationFormat>
  <Paragraphs>239</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Gill Sans MT</vt:lpstr>
      <vt:lpstr>Times New Roman</vt:lpstr>
      <vt:lpstr>Gallery</vt:lpstr>
      <vt:lpstr>Workplace investigations of government employees and officials and employee mediations</vt:lpstr>
      <vt:lpstr>What I will cover today</vt:lpstr>
      <vt:lpstr>When should the investigation be outsourced?</vt:lpstr>
      <vt:lpstr>TIPS FOR A GOOD INVESTIGATION</vt:lpstr>
      <vt:lpstr>the role of the investigator is not an easy one. </vt:lpstr>
      <vt:lpstr>When do you investigate?</vt:lpstr>
      <vt:lpstr>Splinters can become infected. </vt:lpstr>
      <vt:lpstr>INVESTIGATIONS SHOULD BE  CONDUCTED PROMPTLY.</vt:lpstr>
      <vt:lpstr>CONFIDENTIALITY</vt:lpstr>
      <vt:lpstr>DOES THE ACCUSED HAVE THE RIGHT TO KNOW WHO HAS COMPLAINED? </vt:lpstr>
      <vt:lpstr>RETALIATION</vt:lpstr>
      <vt:lpstr>AN EXAMPLE OF AN INVESTIGATION INVOLVING COMPLAINTS  AGAINST A GOVERNMENT OFFICIAL </vt:lpstr>
      <vt:lpstr>Case study</vt:lpstr>
      <vt:lpstr>GAS LIGHTING BEHAVIOR </vt:lpstr>
      <vt:lpstr>INVESTIGATION</vt:lpstr>
      <vt:lpstr>THE WITNESSES ARE INTERVIEWED</vt:lpstr>
      <vt:lpstr>INTERVIEW OF THE ELECTED OFFICIAL</vt:lpstr>
      <vt:lpstr>CORROBORATING WITNESSES TRUMP THE ELECTED OFFICIAL’S DENIAL</vt:lpstr>
      <vt:lpstr>ILLEGAL BEHAVIOR VS. UNPROFESSIONAL BEHAVIOR</vt:lpstr>
      <vt:lpstr>TELLING THE ACCUSED YOUR IMPRESSION</vt:lpstr>
      <vt:lpstr>TREATING THE ELECTED OFFICIAL HONESTLY IS HELPFUL </vt:lpstr>
      <vt:lpstr>THE COMMISSIONER COURT MEETING </vt:lpstr>
      <vt:lpstr>UNPROFESSIONAL BEHAVIOR CAN EQUAL DISCRIMINATION/HARASSMENT </vt:lpstr>
      <vt:lpstr>THE COMMISSIONERS WERE CONCERNED AND SOME HAD PRIOR KNOWLEDGE OF THE PROBLEM </vt:lpstr>
      <vt:lpstr>THE ELECTED OFFICIAL WAS PREPARED TO AGREE TO TAKE WHATEVER STEPS WERE NEEDED</vt:lpstr>
      <vt:lpstr>THE IMPORTANT RESULT IS CHANGED BEHAVIOR</vt:lpstr>
      <vt:lpstr>CONFIRMATION WITH THE  COMPLAINANT OF THE RESULTS</vt:lpstr>
      <vt:lpstr>MY REPORT</vt:lpstr>
      <vt:lpstr>CONCLUSIONS OF THE REPORT </vt:lpstr>
      <vt:lpstr>WHAT I HAVE LEARNED FROM TESTIFYING ABOUT MY INVESTIGATIONS</vt:lpstr>
      <vt:lpstr>WHAT IS NEEDED IN THE REPORT </vt:lpstr>
      <vt:lpstr>AS AN INVESTIGATOR HAVE you EVER RECOMMENDED AN ACTION AND HAD TO SUPPORT IT IN COURT?</vt:lpstr>
      <vt:lpstr>In MOST INVESTIGATIONS I DO NOT MAKE  AN ULTIMATE DECISION, BUT IN THIS ONE I DID</vt:lpstr>
      <vt:lpstr>I RECOMMEND FIRING THE BULLY </vt:lpstr>
      <vt:lpstr>TESTIFYING AS AN EXPERT ABOUT FIRING THE BULLY</vt:lpstr>
      <vt:lpstr>BULLIES DON’T CHANGE</vt:lpstr>
      <vt:lpstr>BULLIES IN THE WORKPLACE</vt:lpstr>
      <vt:lpstr>EMPLOYEE WORKPLACE MEDIATIONS </vt:lpstr>
      <vt:lpstr>WHEN TO USE EMPLOYEE WORKPLACE MEDIATIONS</vt:lpstr>
      <vt:lpstr>HOW DO EMPLOYEE WORKPLACE MEDIATIONS WORK? </vt:lpstr>
      <vt:lpstr>THE EMPLOYEES ARE NERVOUS  ABOUT A JOINT MEETING</vt:lpstr>
      <vt:lpstr>THE JOINT MEETING</vt:lpstr>
      <vt:lpstr>99% OF THE TIME A MISCOMMUNICATION  OR LACK OF COMMUNICATION.</vt:lpstr>
      <vt:lpstr>EMPLOYEES APPRECIATE EMPLOYERS THAT  HELP THEM WITH WORKPLACE ISSUES</vt:lpstr>
      <vt:lpstr>CASE STUDY OF AN INVESTIGATION OF A COMPLAINT THAT BECAME A WORKPLACE MEDIATION</vt:lpstr>
      <vt:lpstr>INTERVIEWS OF THE WOMEN EMPLOYEES  CONCERNING ROSIE’S COMPLAINTS</vt:lpstr>
      <vt:lpstr>CRITICISM OF THE DEPARTMENT HEAD</vt:lpstr>
      <vt:lpstr>NO ONE COMPLAINTED ABOUT THE DEPARTMENT HEAD TO HR</vt:lpstr>
      <vt:lpstr>INTERVIEW OF THE DEPARTMENT HEAD</vt:lpstr>
      <vt:lpstr>DISCUSSION WITH THE DEPARTMENT HEAD</vt:lpstr>
      <vt:lpstr>AGREEMENT FROM THE  DEPARTMENT HEAD FOR ADVICE</vt:lpstr>
      <vt:lpstr>MEETING WITH THE STAFF TO PREPARE FOR  THE TEAM BUILDING SESSION</vt:lpstr>
      <vt:lpstr>PREMEETING WITH THE DEPARTMENT HEAD</vt:lpstr>
      <vt:lpstr>TEAM BUILDING SESSION</vt:lpstr>
      <vt:lpstr>POST TEAM BUILDING</vt:lpstr>
      <vt:lpstr>REPORT OF THE EMPLOYEE MEDIATION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investigations of government employees and officials and employee mediations</dc:title>
  <dc:creator>Alyssa Chavez</dc:creator>
  <cp:lastModifiedBy>Alyssa Chavez</cp:lastModifiedBy>
  <cp:revision>20</cp:revision>
  <cp:lastPrinted>2018-10-26T18:46:45Z</cp:lastPrinted>
  <dcterms:created xsi:type="dcterms:W3CDTF">2018-10-19T20:08:44Z</dcterms:created>
  <dcterms:modified xsi:type="dcterms:W3CDTF">2018-10-26T20:29:26Z</dcterms:modified>
</cp:coreProperties>
</file>